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AA2534-CE94-4FA7-997D-CBF1D696BF60}" v="1" dt="2026-05-31T19:40:15.4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1005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ad Zaman" userId="f5f6a4108be920a5" providerId="LiveId" clId="{EBF71657-CA92-4F2E-816A-A79FC31BAB20}"/>
    <pc:docChg chg="custSel modSld">
      <pc:chgData name="Asad Zaman" userId="f5f6a4108be920a5" providerId="LiveId" clId="{EBF71657-CA92-4F2E-816A-A79FC31BAB20}" dt="2026-05-31T19:40:56.346" v="13" actId="478"/>
      <pc:docMkLst>
        <pc:docMk/>
      </pc:docMkLst>
      <pc:sldChg chg="delSp mod delAnim">
        <pc:chgData name="Asad Zaman" userId="f5f6a4108be920a5" providerId="LiveId" clId="{EBF71657-CA92-4F2E-816A-A79FC31BAB20}" dt="2026-05-31T19:39:18.469" v="0" actId="478"/>
        <pc:sldMkLst>
          <pc:docMk/>
          <pc:sldMk cId="1063598603" sldId="256"/>
        </pc:sldMkLst>
        <pc:picChg chg="del">
          <ac:chgData name="Asad Zaman" userId="f5f6a4108be920a5" providerId="LiveId" clId="{EBF71657-CA92-4F2E-816A-A79FC31BAB20}" dt="2026-05-31T19:39:18.469" v="0" actId="478"/>
          <ac:picMkLst>
            <pc:docMk/>
            <pc:sldMk cId="1063598603" sldId="256"/>
            <ac:picMk id="6" creationId="{03FD363B-7433-4853-D49F-045C0A4941CF}"/>
          </ac:picMkLst>
        </pc:picChg>
      </pc:sldChg>
      <pc:sldChg chg="delSp mod delAnim">
        <pc:chgData name="Asad Zaman" userId="f5f6a4108be920a5" providerId="LiveId" clId="{EBF71657-CA92-4F2E-816A-A79FC31BAB20}" dt="2026-05-31T19:39:25.251" v="1" actId="478"/>
        <pc:sldMkLst>
          <pc:docMk/>
          <pc:sldMk cId="2691264219" sldId="258"/>
        </pc:sldMkLst>
        <pc:picChg chg="del">
          <ac:chgData name="Asad Zaman" userId="f5f6a4108be920a5" providerId="LiveId" clId="{EBF71657-CA92-4F2E-816A-A79FC31BAB20}" dt="2026-05-31T19:39:25.251" v="1" actId="478"/>
          <ac:picMkLst>
            <pc:docMk/>
            <pc:sldMk cId="2691264219" sldId="258"/>
            <ac:picMk id="6" creationId="{A3862555-5087-9837-9FC8-C504E1239DB0}"/>
          </ac:picMkLst>
        </pc:picChg>
      </pc:sldChg>
      <pc:sldChg chg="delSp mod delAnim">
        <pc:chgData name="Asad Zaman" userId="f5f6a4108be920a5" providerId="LiveId" clId="{EBF71657-CA92-4F2E-816A-A79FC31BAB20}" dt="2026-05-31T19:39:38.388" v="2" actId="478"/>
        <pc:sldMkLst>
          <pc:docMk/>
          <pc:sldMk cId="3850305945" sldId="259"/>
        </pc:sldMkLst>
        <pc:picChg chg="del">
          <ac:chgData name="Asad Zaman" userId="f5f6a4108be920a5" providerId="LiveId" clId="{EBF71657-CA92-4F2E-816A-A79FC31BAB20}" dt="2026-05-31T19:39:38.388" v="2" actId="478"/>
          <ac:picMkLst>
            <pc:docMk/>
            <pc:sldMk cId="3850305945" sldId="259"/>
            <ac:picMk id="6" creationId="{6AAFBE1C-FED5-0C29-BCAD-18461F206B5F}"/>
          </ac:picMkLst>
        </pc:picChg>
      </pc:sldChg>
      <pc:sldChg chg="delSp mod delAnim">
        <pc:chgData name="Asad Zaman" userId="f5f6a4108be920a5" providerId="LiveId" clId="{EBF71657-CA92-4F2E-816A-A79FC31BAB20}" dt="2026-05-31T19:39:44.610" v="3" actId="478"/>
        <pc:sldMkLst>
          <pc:docMk/>
          <pc:sldMk cId="3579639736" sldId="260"/>
        </pc:sldMkLst>
        <pc:picChg chg="del">
          <ac:chgData name="Asad Zaman" userId="f5f6a4108be920a5" providerId="LiveId" clId="{EBF71657-CA92-4F2E-816A-A79FC31BAB20}" dt="2026-05-31T19:39:44.610" v="3" actId="478"/>
          <ac:picMkLst>
            <pc:docMk/>
            <pc:sldMk cId="3579639736" sldId="260"/>
            <ac:picMk id="6" creationId="{B0EF5466-995B-927E-A533-D72A32AC3175}"/>
          </ac:picMkLst>
        </pc:picChg>
      </pc:sldChg>
      <pc:sldChg chg="delSp mod delAnim">
        <pc:chgData name="Asad Zaman" userId="f5f6a4108be920a5" providerId="LiveId" clId="{EBF71657-CA92-4F2E-816A-A79FC31BAB20}" dt="2026-05-31T19:39:55.525" v="4" actId="478"/>
        <pc:sldMkLst>
          <pc:docMk/>
          <pc:sldMk cId="1172553211" sldId="261"/>
        </pc:sldMkLst>
        <pc:picChg chg="del">
          <ac:chgData name="Asad Zaman" userId="f5f6a4108be920a5" providerId="LiveId" clId="{EBF71657-CA92-4F2E-816A-A79FC31BAB20}" dt="2026-05-31T19:39:55.525" v="4" actId="478"/>
          <ac:picMkLst>
            <pc:docMk/>
            <pc:sldMk cId="1172553211" sldId="261"/>
            <ac:picMk id="7" creationId="{5F995BB2-EA92-F584-B738-E0D7B9F844BD}"/>
          </ac:picMkLst>
        </pc:picChg>
      </pc:sldChg>
      <pc:sldChg chg="delSp mod delAnim">
        <pc:chgData name="Asad Zaman" userId="f5f6a4108be920a5" providerId="LiveId" clId="{EBF71657-CA92-4F2E-816A-A79FC31BAB20}" dt="2026-05-31T19:40:02.052" v="5" actId="478"/>
        <pc:sldMkLst>
          <pc:docMk/>
          <pc:sldMk cId="2523950942" sldId="262"/>
        </pc:sldMkLst>
        <pc:picChg chg="del">
          <ac:chgData name="Asad Zaman" userId="f5f6a4108be920a5" providerId="LiveId" clId="{EBF71657-CA92-4F2E-816A-A79FC31BAB20}" dt="2026-05-31T19:40:02.052" v="5" actId="478"/>
          <ac:picMkLst>
            <pc:docMk/>
            <pc:sldMk cId="2523950942" sldId="262"/>
            <ac:picMk id="8" creationId="{2ED9366E-A81A-BA9D-E265-8F2AE870A295}"/>
          </ac:picMkLst>
        </pc:picChg>
      </pc:sldChg>
      <pc:sldChg chg="delSp mod delAnim">
        <pc:chgData name="Asad Zaman" userId="f5f6a4108be920a5" providerId="LiveId" clId="{EBF71657-CA92-4F2E-816A-A79FC31BAB20}" dt="2026-05-31T19:40:08.804" v="6" actId="478"/>
        <pc:sldMkLst>
          <pc:docMk/>
          <pc:sldMk cId="2258800663" sldId="263"/>
        </pc:sldMkLst>
        <pc:picChg chg="del">
          <ac:chgData name="Asad Zaman" userId="f5f6a4108be920a5" providerId="LiveId" clId="{EBF71657-CA92-4F2E-816A-A79FC31BAB20}" dt="2026-05-31T19:40:08.804" v="6" actId="478"/>
          <ac:picMkLst>
            <pc:docMk/>
            <pc:sldMk cId="2258800663" sldId="263"/>
            <ac:picMk id="5" creationId="{E65D2FA9-AA76-5BA1-C617-C4BC69A1BD46}"/>
          </ac:picMkLst>
        </pc:picChg>
      </pc:sldChg>
      <pc:sldChg chg="delSp mod delAnim">
        <pc:chgData name="Asad Zaman" userId="f5f6a4108be920a5" providerId="LiveId" clId="{EBF71657-CA92-4F2E-816A-A79FC31BAB20}" dt="2026-05-31T19:40:16.508" v="7" actId="478"/>
        <pc:sldMkLst>
          <pc:docMk/>
          <pc:sldMk cId="2255143366" sldId="264"/>
        </pc:sldMkLst>
        <pc:picChg chg="del">
          <ac:chgData name="Asad Zaman" userId="f5f6a4108be920a5" providerId="LiveId" clId="{EBF71657-CA92-4F2E-816A-A79FC31BAB20}" dt="2026-05-31T19:40:16.508" v="7" actId="478"/>
          <ac:picMkLst>
            <pc:docMk/>
            <pc:sldMk cId="2255143366" sldId="264"/>
            <ac:picMk id="7" creationId="{D5CCADD5-B2EF-4155-7136-A3EFCE2CA1E7}"/>
          </ac:picMkLst>
        </pc:picChg>
      </pc:sldChg>
      <pc:sldChg chg="delSp mod delAnim">
        <pc:chgData name="Asad Zaman" userId="f5f6a4108be920a5" providerId="LiveId" clId="{EBF71657-CA92-4F2E-816A-A79FC31BAB20}" dt="2026-05-31T19:40:23.771" v="8" actId="478"/>
        <pc:sldMkLst>
          <pc:docMk/>
          <pc:sldMk cId="1022996344" sldId="265"/>
        </pc:sldMkLst>
        <pc:picChg chg="del">
          <ac:chgData name="Asad Zaman" userId="f5f6a4108be920a5" providerId="LiveId" clId="{EBF71657-CA92-4F2E-816A-A79FC31BAB20}" dt="2026-05-31T19:40:23.771" v="8" actId="478"/>
          <ac:picMkLst>
            <pc:docMk/>
            <pc:sldMk cId="1022996344" sldId="265"/>
            <ac:picMk id="7" creationId="{7CF6A9D0-5E3F-4759-CA73-694D1F3890DC}"/>
          </ac:picMkLst>
        </pc:picChg>
      </pc:sldChg>
      <pc:sldChg chg="delSp mod delAnim">
        <pc:chgData name="Asad Zaman" userId="f5f6a4108be920a5" providerId="LiveId" clId="{EBF71657-CA92-4F2E-816A-A79FC31BAB20}" dt="2026-05-31T19:40:30.315" v="9" actId="478"/>
        <pc:sldMkLst>
          <pc:docMk/>
          <pc:sldMk cId="3287560861" sldId="266"/>
        </pc:sldMkLst>
        <pc:picChg chg="del">
          <ac:chgData name="Asad Zaman" userId="f5f6a4108be920a5" providerId="LiveId" clId="{EBF71657-CA92-4F2E-816A-A79FC31BAB20}" dt="2026-05-31T19:40:30.315" v="9" actId="478"/>
          <ac:picMkLst>
            <pc:docMk/>
            <pc:sldMk cId="3287560861" sldId="266"/>
            <ac:picMk id="5" creationId="{B818F2EF-90E4-19CE-CE02-00C0C346A1FD}"/>
          </ac:picMkLst>
        </pc:picChg>
      </pc:sldChg>
      <pc:sldChg chg="delSp mod delAnim">
        <pc:chgData name="Asad Zaman" userId="f5f6a4108be920a5" providerId="LiveId" clId="{EBF71657-CA92-4F2E-816A-A79FC31BAB20}" dt="2026-05-31T19:40:36.857" v="10" actId="478"/>
        <pc:sldMkLst>
          <pc:docMk/>
          <pc:sldMk cId="3074647908" sldId="267"/>
        </pc:sldMkLst>
        <pc:picChg chg="del">
          <ac:chgData name="Asad Zaman" userId="f5f6a4108be920a5" providerId="LiveId" clId="{EBF71657-CA92-4F2E-816A-A79FC31BAB20}" dt="2026-05-31T19:40:36.857" v="10" actId="478"/>
          <ac:picMkLst>
            <pc:docMk/>
            <pc:sldMk cId="3074647908" sldId="267"/>
            <ac:picMk id="6" creationId="{B219963A-25A0-B379-9495-5F49D14CB4B3}"/>
          </ac:picMkLst>
        </pc:picChg>
      </pc:sldChg>
      <pc:sldChg chg="delSp mod delAnim">
        <pc:chgData name="Asad Zaman" userId="f5f6a4108be920a5" providerId="LiveId" clId="{EBF71657-CA92-4F2E-816A-A79FC31BAB20}" dt="2026-05-31T19:40:43.152" v="11" actId="478"/>
        <pc:sldMkLst>
          <pc:docMk/>
          <pc:sldMk cId="201281064" sldId="268"/>
        </pc:sldMkLst>
        <pc:picChg chg="del">
          <ac:chgData name="Asad Zaman" userId="f5f6a4108be920a5" providerId="LiveId" clId="{EBF71657-CA92-4F2E-816A-A79FC31BAB20}" dt="2026-05-31T19:40:43.152" v="11" actId="478"/>
          <ac:picMkLst>
            <pc:docMk/>
            <pc:sldMk cId="201281064" sldId="268"/>
            <ac:picMk id="5" creationId="{3D95018A-21AB-FB0B-FFEA-93712FC57365}"/>
          </ac:picMkLst>
        </pc:picChg>
      </pc:sldChg>
      <pc:sldChg chg="delSp mod delAnim">
        <pc:chgData name="Asad Zaman" userId="f5f6a4108be920a5" providerId="LiveId" clId="{EBF71657-CA92-4F2E-816A-A79FC31BAB20}" dt="2026-05-31T19:40:49.217" v="12" actId="478"/>
        <pc:sldMkLst>
          <pc:docMk/>
          <pc:sldMk cId="2257868116" sldId="269"/>
        </pc:sldMkLst>
        <pc:picChg chg="del">
          <ac:chgData name="Asad Zaman" userId="f5f6a4108be920a5" providerId="LiveId" clId="{EBF71657-CA92-4F2E-816A-A79FC31BAB20}" dt="2026-05-31T19:40:49.217" v="12" actId="478"/>
          <ac:picMkLst>
            <pc:docMk/>
            <pc:sldMk cId="2257868116" sldId="269"/>
            <ac:picMk id="4" creationId="{645FA15B-0E8F-6D50-D701-E05C250E40AD}"/>
          </ac:picMkLst>
        </pc:picChg>
      </pc:sldChg>
      <pc:sldChg chg="delSp mod delAnim">
        <pc:chgData name="Asad Zaman" userId="f5f6a4108be920a5" providerId="LiveId" clId="{EBF71657-CA92-4F2E-816A-A79FC31BAB20}" dt="2026-05-31T19:40:56.346" v="13" actId="478"/>
        <pc:sldMkLst>
          <pc:docMk/>
          <pc:sldMk cId="1549516206" sldId="270"/>
        </pc:sldMkLst>
        <pc:picChg chg="del">
          <ac:chgData name="Asad Zaman" userId="f5f6a4108be920a5" providerId="LiveId" clId="{EBF71657-CA92-4F2E-816A-A79FC31BAB20}" dt="2026-05-31T19:40:56.346" v="13" actId="478"/>
          <ac:picMkLst>
            <pc:docMk/>
            <pc:sldMk cId="1549516206" sldId="270"/>
            <ac:picMk id="6" creationId="{D2B66481-7471-EA4F-8E66-A7C128AB3DA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BFF4-7815-1C9C-AD61-9B93B0CF9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3CD2F5-1588-C804-D5A8-71C7191E1D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693DA-0EFD-2A38-1891-E9F24E83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6694-F52D-4453-BE2E-59729698F360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FC03A-1FCD-C2E8-E039-BE944EAD4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B7BFA-14C7-92AC-AC27-F08FC3D0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E9EA3-C2A4-45F5-B338-E2D1BC32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23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A63F5-DD84-8C70-8259-53057AE1A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AB5574-5CB1-D11A-55B1-C6BD857C4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93FD9-63FB-9290-5CFF-1A62005A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6694-F52D-4453-BE2E-59729698F360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41628-C677-8914-F6CF-E13675757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CFBB-5616-152C-CCEC-B74C50DC0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E9EA3-C2A4-45F5-B338-E2D1BC32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88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530C0-8846-5DD2-D4C7-61D554920A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80A63E-F75A-CAD8-74E6-C651862F9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CBCC7-FE1A-6BB0-59D6-A899C1FE6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6694-F52D-4453-BE2E-59729698F360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811D2-BF66-4E18-FD92-2E0CE2BC1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9D800-8F39-C114-A29F-FAF006929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E9EA3-C2A4-45F5-B338-E2D1BC32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8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9A464-9613-985B-006F-69CFE587A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57FD5-FCD6-A6DE-423D-4F919C426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AF019-5FAA-2E24-A2B6-B275D596F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6694-F52D-4453-BE2E-59729698F360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CDFAF-1C20-E7CF-602D-2F8A46BE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FF7AC-59DF-6725-7106-00D1BA833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E9EA3-C2A4-45F5-B338-E2D1BC32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9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21B3-6E10-B6D8-4E49-F1B21F0E7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7755D-7ECA-E35C-15CD-D0F1B831D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E15A2-54F4-0AC8-26C5-FF5ADED8E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6694-F52D-4453-BE2E-59729698F360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76016-570A-8554-74E8-76EFD1686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DF3A4-F1BB-AFF4-B486-37F32489A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E9EA3-C2A4-45F5-B338-E2D1BC32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12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191F3-8680-C44B-4B5B-00B2D3584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D0F5B-31F9-87AE-D646-4DA9A8519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F56609-661B-0828-F7D0-5A066D948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C855B-ABDB-54F9-315F-4C9E5ECC2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6694-F52D-4453-BE2E-59729698F360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E986E-1389-FE91-EA34-8597699C2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C9DE13-8D72-8D16-4EE2-467DEE3A0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E9EA3-C2A4-45F5-B338-E2D1BC32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15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80D39-5119-E90A-4924-080F4E1EC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054D0-9C5B-1B0C-BB63-B6EB748C6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A2F56-78E2-5009-041D-F7C23B3EC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8AAB51-309A-EF92-C8A9-CAFC165F44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9E9921-2B47-2998-C62D-55C62ACA8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818C7-F63B-0F44-B39B-55193CE27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6694-F52D-4453-BE2E-59729698F360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ED4C9A-C3E4-9F28-BE3F-F9865B2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C144EB-1A8D-CEAB-1FCD-3EF11737D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E9EA3-C2A4-45F5-B338-E2D1BC32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53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99D0A-5A4B-95DC-9990-0999AE05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DB0253-8238-A27A-FF1F-9A339AB6A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6694-F52D-4453-BE2E-59729698F360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0AF03E-C351-5411-CE7B-72804C23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2D27C-8863-52A6-8963-DEA4ED704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E9EA3-C2A4-45F5-B338-E2D1BC32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11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E8C8E9-DCDC-DEAE-EC9C-AB9E0376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6694-F52D-4453-BE2E-59729698F360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15A56B-AA69-FD96-9C14-A9A7B13CE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5C911-61DA-878E-4132-DB47772A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E9EA3-C2A4-45F5-B338-E2D1BC32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3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15CF-BA51-9127-C6F5-F9E485F36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6F21F-C29D-E442-E281-55E21B39C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6B97C6-AC74-DB95-2D69-0E1446513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B184C-0EE1-B1C5-0733-D3C6E796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6694-F52D-4453-BE2E-59729698F360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08F1E6-732C-1748-E043-AA9302A8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B0132-C5BC-6FFA-9FFA-A544944E1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E9EA3-C2A4-45F5-B338-E2D1BC32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28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B3781-F9C6-2AD4-4CD6-B7E99B3B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28F16-FB7E-5CD7-929B-9BAD412D45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CDA119-D7C1-A2A3-C967-A1A5FB429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5BB45-87ED-A5BA-F883-0F3AE0FA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6694-F52D-4453-BE2E-59729698F360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B3D52-DFD4-81A2-D364-BE48CE632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AD89D-B357-5344-9B82-BD891880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E9EA3-C2A4-45F5-B338-E2D1BC32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4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826C64-C759-FE3E-387B-F051E187D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2C607-E1B2-4EFD-30A8-36D0E1FBE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79D55-6BE0-4E3D-E840-7B7689803C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C56694-F52D-4453-BE2E-59729698F360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A6FC7-402A-FCC9-4D51-D6083FB5E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148D7-5B3D-EA4F-FFC0-A5EAD0D32C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BE9EA3-C2A4-45F5-B338-E2D1BC327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2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F05ACD0-FF4A-4F8F-B5C5-6A4EBD0D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9AFA28-B5ED-4346-9AF7-68A157F16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C70EC5-50CC-5E4E-FDD8-1F1ECD314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608" y="1380564"/>
            <a:ext cx="4561369" cy="2346229"/>
          </a:xfrm>
        </p:spPr>
        <p:txBody>
          <a:bodyPr anchor="b">
            <a:normAutofit/>
          </a:bodyPr>
          <a:lstStyle/>
          <a:p>
            <a:r>
              <a:rPr lang="en-US" sz="3200">
                <a:solidFill>
                  <a:srgbClr val="595959"/>
                </a:solidFill>
              </a:rPr>
              <a:t>ABM Based Economics</a:t>
            </a:r>
            <a:br>
              <a:rPr lang="en-US" sz="3200">
                <a:solidFill>
                  <a:srgbClr val="595959"/>
                </a:solidFill>
              </a:rPr>
            </a:br>
            <a:r>
              <a:rPr lang="en-US" sz="3200">
                <a:solidFill>
                  <a:srgbClr val="595959"/>
                </a:solidFill>
              </a:rPr>
              <a:t>L1: Intro &amp; Motivation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316AE6-4B41-498A-0921-C4F2CD097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608" y="4061345"/>
            <a:ext cx="4561369" cy="1416090"/>
          </a:xfrm>
        </p:spPr>
        <p:txBody>
          <a:bodyPr anchor="t">
            <a:normAutofit/>
          </a:bodyPr>
          <a:lstStyle/>
          <a:p>
            <a:r>
              <a:rPr lang="en-US" sz="1400">
                <a:solidFill>
                  <a:srgbClr val="595959"/>
                </a:solidFill>
              </a:rPr>
              <a:t>Dr. Asad Zaman</a:t>
            </a:r>
          </a:p>
          <a:p>
            <a:r>
              <a:rPr lang="en-US" sz="1400">
                <a:solidFill>
                  <a:srgbClr val="595959"/>
                </a:solidFill>
              </a:rPr>
              <a:t>Al-Nafi International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5AE82C-F373-2315-4309-135B26374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935" y="1419785"/>
            <a:ext cx="4018430" cy="401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98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0CCA9-996F-9AFE-0545-FED4FEE83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Our Method: Build the Market Step by Step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7F131-A49D-F04F-B953-B7245D47F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begin with buyers and sellers, not curves.</a:t>
            </a:r>
          </a:p>
          <a:p>
            <a:r>
              <a:rPr lang="en-US" dirty="0"/>
              <a:t>Buyers have maximum prices.</a:t>
            </a:r>
            <a:br>
              <a:rPr lang="en-US" dirty="0"/>
            </a:br>
            <a:r>
              <a:rPr lang="en-US" dirty="0"/>
              <a:t>Sellers have minimum prices.</a:t>
            </a:r>
          </a:p>
          <a:p>
            <a:r>
              <a:rPr lang="en-US" dirty="0"/>
              <a:t>They meet, make offers, trade, and learn.</a:t>
            </a:r>
          </a:p>
          <a:p>
            <a:r>
              <a:rPr lang="en-US" dirty="0"/>
              <a:t>Using simple tables and Excel, we will see how market outcomes emerge.</a:t>
            </a:r>
          </a:p>
          <a:p>
            <a:pPr marL="0" indent="0">
              <a:buNone/>
            </a:pPr>
            <a:r>
              <a:rPr lang="en-US" b="1" dirty="0"/>
              <a:t>Simple models. Clear understanding.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560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CC5551-A084-46A6-BCA8-979E4279AF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0E0785-6B16-0E9E-C3E9-8E1AEB09D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600" b="1">
                <a:solidFill>
                  <a:srgbClr val="262626"/>
                </a:solidFill>
              </a:rPr>
              <a:t>See Supply and Demand more clearly</a:t>
            </a:r>
            <a:endParaRPr lang="en-US" sz="260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47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2AC3B9-3898-39A1-19FE-162FF7B2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Your Understanding: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86C8B2-1335-A188-6F46-EDCE7BB19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Write Down the Answers to the Following Two Questions: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does the supply-and-demand diagram explain?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does it leave unexplained?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PAUSE the video to think, before going on.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81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C1FA-75B0-7D95-3443-5CDFADD4C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Roadmap of the Unit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849C2-A96F-B003-B054-FA863B0EA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The basic supply-and-demand model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Demand and supply as summaries of agents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Equilibrium, shortage, and surplus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Price adjustment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Applications of the model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Agent-based reconstruction of the model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Market microstructure and hidden assumptions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868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80E62-6498-4207-ADF1-D4A549188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/>
              <a:t>Supply &amp; Demand: A New Beginning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49804-E4B9-3D25-22FD-94C70DF40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en-US" dirty="0"/>
              <a:t>Textbook S&amp;D: THE model to use for economic policy</a:t>
            </a:r>
          </a:p>
          <a:p>
            <a:r>
              <a:rPr lang="en-US" dirty="0"/>
              <a:t>ABM models – S&amp;D provides a starting point.</a:t>
            </a:r>
          </a:p>
          <a:p>
            <a:r>
              <a:rPr lang="en-US" dirty="0"/>
              <a:t>Far more complex models, with far more realistic assumptions, can be analyzed. </a:t>
            </a:r>
          </a:p>
          <a:p>
            <a:r>
              <a:rPr lang="en-US" dirty="0"/>
              <a:t>Results we get are VERY DIFFERENT from conventional textbooks.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202DD4-F4E5-BF8C-9B5C-01EE789EF3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875" r="7876" b="2"/>
          <a:stretch>
            <a:fillRect/>
          </a:stretch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516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FFDAE-E6D6-D41D-B0CB-B8491FF5B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Interested in following this course?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F1101-3BDA-A4BE-D08B-7C673081E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Teachers and students can sign up for updates, recordings, quizzes, and pilot materials:</a:t>
            </a:r>
            <a:br>
              <a:rPr lang="en-US" dirty="0"/>
            </a:br>
            <a:endParaRPr lang="en-US" dirty="0"/>
          </a:p>
          <a:p>
            <a:pPr marL="0" indent="0" algn="ctr">
              <a:buNone/>
            </a:pPr>
            <a:r>
              <a:rPr lang="en-US" sz="5400" b="1" dirty="0"/>
              <a:t>bit.ly/ABMSD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333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380B8B-0501-EB5C-64D3-9179345D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Supply and Demand as a Market Process:</a:t>
            </a:r>
            <a:b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Seeing Beneath the Diagram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9C52E0-643F-F028-C492-DD38D2A1A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4166"/>
          <a:stretch>
            <a:fillRect/>
          </a:stretch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91264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CBBB3D-D2E0-A29B-7605-879B1C55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Most Famous Picture in Economics</a:t>
            </a:r>
            <a:endParaRPr lang="en-US" sz="3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EEC117-6C56-E656-8AF4-64887EEF0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885073"/>
            <a:ext cx="6780700" cy="50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05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32DFFF-59AD-65D5-8097-866B46ADA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The Puzzle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7DF62-C186-E06B-5267-6470C7B7F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b="1"/>
              <a:t>The diagram shows the result: Equilibrium</a:t>
            </a:r>
          </a:p>
          <a:p>
            <a:r>
              <a:rPr lang="en-US" sz="2200" b="1"/>
              <a:t>But how does the market get there?</a:t>
            </a:r>
            <a:endParaRPr lang="en-US" sz="2200"/>
          </a:p>
          <a:p>
            <a:pPr marL="0" indent="0">
              <a:buNone/>
            </a:pPr>
            <a:endParaRPr lang="en-US" sz="2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A179E6-FC96-26B3-91D5-C62C45B1F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39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F5DD3D-3C18-CAD7-93E0-B4560D6ACC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9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E2EBB8-5283-0B74-8946-01FAA0D2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/>
              <a:t>Questions Hidden Behind the Diagram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47BAA-F770-8628-65A3-C9AFE59C3C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z="2000"/>
              <a:t>Who changes the price?</a:t>
            </a:r>
          </a:p>
          <a:p>
            <a:pPr lvl="0"/>
            <a:r>
              <a:rPr lang="en-US" sz="2000"/>
              <a:t>What do buyers and sellers know?</a:t>
            </a:r>
          </a:p>
          <a:p>
            <a:pPr lvl="0"/>
            <a:r>
              <a:rPr lang="en-US" sz="2000"/>
              <a:t>Can trade occur before equilibrium?</a:t>
            </a:r>
          </a:p>
          <a:p>
            <a:pPr lvl="0"/>
            <a:r>
              <a:rPr lang="en-US" sz="2000"/>
              <a:t>What happens if agents make mistakes?</a:t>
            </a:r>
          </a:p>
          <a:p>
            <a:pPr lvl="0"/>
            <a:r>
              <a:rPr lang="en-US" sz="2000"/>
              <a:t>Can contracts be undone?</a:t>
            </a:r>
          </a:p>
          <a:p>
            <a:pPr lvl="0"/>
            <a:r>
              <a:rPr lang="en-US" sz="2000"/>
              <a:t>Is search costly?</a:t>
            </a:r>
          </a:p>
          <a:p>
            <a:r>
              <a:rPr lang="en-US" sz="2000"/>
              <a:t>Is information limited?</a:t>
            </a:r>
          </a:p>
        </p:txBody>
      </p:sp>
    </p:spTree>
    <p:extLst>
      <p:ext uri="{BB962C8B-B14F-4D97-AF65-F5344CB8AC3E}">
        <p14:creationId xmlns:p14="http://schemas.microsoft.com/office/powerpoint/2010/main" val="1172553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9B41975-EC1E-413F-AE14-7DD525A067B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50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0F86F2-0AED-86A2-0070-C86EF5345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00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ADE43C-C6BB-74C0-1DCE-563C700D0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43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3FCFB-8C86-62AE-A0B8-73DF83B07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What You Will Learn:</a:t>
            </a:r>
            <a:br>
              <a:rPr lang="en-US" dirty="0"/>
            </a:br>
            <a:r>
              <a:rPr lang="en-US" b="1" dirty="0"/>
              <a:t>By the end of this unit, you will understand: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95532-B78B-035D-CF02-3D40F2B88C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how demand and supply curves are built from agents;</a:t>
            </a:r>
          </a:p>
          <a:p>
            <a:pPr lvl="0"/>
            <a:r>
              <a:rPr lang="en-US" dirty="0"/>
              <a:t>how equilibrium is defined;</a:t>
            </a:r>
          </a:p>
          <a:p>
            <a:pPr lvl="0"/>
            <a:r>
              <a:rPr lang="en-US" dirty="0"/>
              <a:t>why equilibrium requires a trading process;</a:t>
            </a:r>
          </a:p>
          <a:p>
            <a:pPr lvl="0"/>
            <a:r>
              <a:rPr lang="en-US" dirty="0"/>
              <a:t>why information matters;</a:t>
            </a:r>
          </a:p>
          <a:p>
            <a:pPr lvl="0"/>
            <a:r>
              <a:rPr lang="en-US" dirty="0"/>
              <a:t>why transaction costs matter;</a:t>
            </a:r>
          </a:p>
          <a:p>
            <a:pPr lvl="0"/>
            <a:r>
              <a:rPr lang="en-US" dirty="0"/>
              <a:t>why contracts matter;</a:t>
            </a:r>
          </a:p>
          <a:p>
            <a:pPr lvl="0"/>
            <a:r>
              <a:rPr lang="en-US" dirty="0"/>
              <a:t>why market outcomes depend on institutional rules.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B238AF-54A9-1ACC-03ED-41279D9F3D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96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379</Words>
  <Application>Microsoft Office PowerPoint</Application>
  <PresentationFormat>Widescreen</PresentationFormat>
  <Paragraphs>53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Office Theme</vt:lpstr>
      <vt:lpstr>ABM Based Economics L1: Intro &amp; Motivation</vt:lpstr>
      <vt:lpstr>Supply and Demand as a Market Process: Seeing Beneath the Diagram</vt:lpstr>
      <vt:lpstr>The Most Famous Picture in Economics</vt:lpstr>
      <vt:lpstr>The Puzzle</vt:lpstr>
      <vt:lpstr>Questions Hidden Behind the Diagram</vt:lpstr>
      <vt:lpstr>PowerPoint Presentation</vt:lpstr>
      <vt:lpstr>PowerPoint Presentation</vt:lpstr>
      <vt:lpstr>PowerPoint Presentation</vt:lpstr>
      <vt:lpstr>What You Will Learn: By the end of this unit, you will understand:</vt:lpstr>
      <vt:lpstr>Our Method: Build the Market Step by Step</vt:lpstr>
      <vt:lpstr>See Supply and Demand more clearly</vt:lpstr>
      <vt:lpstr>Test Your Understanding:</vt:lpstr>
      <vt:lpstr>Roadmap of the Unit</vt:lpstr>
      <vt:lpstr>Supply &amp; Demand: A New Beginning</vt:lpstr>
      <vt:lpstr>Interested in following this course?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Asad Zaman</dc:creator>
  <cp:lastModifiedBy>Asad Zaman</cp:lastModifiedBy>
  <cp:revision>2</cp:revision>
  <dcterms:created xsi:type="dcterms:W3CDTF">2026-05-23T22:17:58Z</dcterms:created>
  <dcterms:modified xsi:type="dcterms:W3CDTF">2026-05-31T19:40:56Z</dcterms:modified>
</cp:coreProperties>
</file>