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45" d="100"/>
          <a:sy n="45" d="100"/>
        </p:scale>
        <p:origin x="1025"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ad Zaman" userId="f5f6a4108be920a5" providerId="LiveId" clId="{EBF71657-CA92-4F2E-816A-A79FC31BAB20}"/>
    <pc:docChg chg="custSel modSld">
      <pc:chgData name="Asad Zaman" userId="f5f6a4108be920a5" providerId="LiveId" clId="{EBF71657-CA92-4F2E-816A-A79FC31BAB20}" dt="2026-05-26T02:17:53.252" v="5" actId="478"/>
      <pc:docMkLst>
        <pc:docMk/>
      </pc:docMkLst>
      <pc:sldChg chg="delSp mod delAnim">
        <pc:chgData name="Asad Zaman" userId="f5f6a4108be920a5" providerId="LiveId" clId="{EBF71657-CA92-4F2E-816A-A79FC31BAB20}" dt="2026-05-26T02:17:14.441" v="0" actId="478"/>
        <pc:sldMkLst>
          <pc:docMk/>
          <pc:sldMk cId="259155928" sldId="257"/>
        </pc:sldMkLst>
        <pc:picChg chg="del">
          <ac:chgData name="Asad Zaman" userId="f5f6a4108be920a5" providerId="LiveId" clId="{EBF71657-CA92-4F2E-816A-A79FC31BAB20}" dt="2026-05-26T02:17:14.441" v="0" actId="478"/>
          <ac:picMkLst>
            <pc:docMk/>
            <pc:sldMk cId="259155928" sldId="257"/>
            <ac:picMk id="4" creationId="{68D7D385-46E4-1135-DC50-59DDD74A8B6C}"/>
          </ac:picMkLst>
        </pc:picChg>
      </pc:sldChg>
      <pc:sldChg chg="delSp mod delAnim">
        <pc:chgData name="Asad Zaman" userId="f5f6a4108be920a5" providerId="LiveId" clId="{EBF71657-CA92-4F2E-816A-A79FC31BAB20}" dt="2026-05-26T02:17:23.661" v="1" actId="478"/>
        <pc:sldMkLst>
          <pc:docMk/>
          <pc:sldMk cId="2711042976" sldId="258"/>
        </pc:sldMkLst>
        <pc:picChg chg="del">
          <ac:chgData name="Asad Zaman" userId="f5f6a4108be920a5" providerId="LiveId" clId="{EBF71657-CA92-4F2E-816A-A79FC31BAB20}" dt="2026-05-26T02:17:23.661" v="1" actId="478"/>
          <ac:picMkLst>
            <pc:docMk/>
            <pc:sldMk cId="2711042976" sldId="258"/>
            <ac:picMk id="4" creationId="{C84ED6E3-291C-D32E-0FB0-EAC72DB9CCB8}"/>
          </ac:picMkLst>
        </pc:picChg>
      </pc:sldChg>
      <pc:sldChg chg="delSp mod delAnim">
        <pc:chgData name="Asad Zaman" userId="f5f6a4108be920a5" providerId="LiveId" clId="{EBF71657-CA92-4F2E-816A-A79FC31BAB20}" dt="2026-05-26T02:17:30.199" v="2" actId="478"/>
        <pc:sldMkLst>
          <pc:docMk/>
          <pc:sldMk cId="2911302699" sldId="259"/>
        </pc:sldMkLst>
        <pc:picChg chg="del">
          <ac:chgData name="Asad Zaman" userId="f5f6a4108be920a5" providerId="LiveId" clId="{EBF71657-CA92-4F2E-816A-A79FC31BAB20}" dt="2026-05-26T02:17:30.199" v="2" actId="478"/>
          <ac:picMkLst>
            <pc:docMk/>
            <pc:sldMk cId="2911302699" sldId="259"/>
            <ac:picMk id="4" creationId="{A39E4A3F-5E48-79CE-77BB-F990D87AA476}"/>
          </ac:picMkLst>
        </pc:picChg>
      </pc:sldChg>
      <pc:sldChg chg="delSp mod delAnim">
        <pc:chgData name="Asad Zaman" userId="f5f6a4108be920a5" providerId="LiveId" clId="{EBF71657-CA92-4F2E-816A-A79FC31BAB20}" dt="2026-05-26T02:17:36.214" v="3" actId="478"/>
        <pc:sldMkLst>
          <pc:docMk/>
          <pc:sldMk cId="414203771" sldId="260"/>
        </pc:sldMkLst>
        <pc:picChg chg="del">
          <ac:chgData name="Asad Zaman" userId="f5f6a4108be920a5" providerId="LiveId" clId="{EBF71657-CA92-4F2E-816A-A79FC31BAB20}" dt="2026-05-26T02:17:36.214" v="3" actId="478"/>
          <ac:picMkLst>
            <pc:docMk/>
            <pc:sldMk cId="414203771" sldId="260"/>
            <ac:picMk id="5" creationId="{25CF4FE6-190C-A2B5-3474-28CCA843589A}"/>
          </ac:picMkLst>
        </pc:picChg>
      </pc:sldChg>
      <pc:sldChg chg="delSp mod delAnim">
        <pc:chgData name="Asad Zaman" userId="f5f6a4108be920a5" providerId="LiveId" clId="{EBF71657-CA92-4F2E-816A-A79FC31BAB20}" dt="2026-05-26T02:17:47.194" v="4" actId="478"/>
        <pc:sldMkLst>
          <pc:docMk/>
          <pc:sldMk cId="956662813" sldId="261"/>
        </pc:sldMkLst>
        <pc:picChg chg="del">
          <ac:chgData name="Asad Zaman" userId="f5f6a4108be920a5" providerId="LiveId" clId="{EBF71657-CA92-4F2E-816A-A79FC31BAB20}" dt="2026-05-26T02:17:47.194" v="4" actId="478"/>
          <ac:picMkLst>
            <pc:docMk/>
            <pc:sldMk cId="956662813" sldId="261"/>
            <ac:picMk id="4" creationId="{08737AF6-0BE4-31D1-C15F-94E3AD14F65F}"/>
          </ac:picMkLst>
        </pc:picChg>
      </pc:sldChg>
      <pc:sldChg chg="delSp mod delAnim">
        <pc:chgData name="Asad Zaman" userId="f5f6a4108be920a5" providerId="LiveId" clId="{EBF71657-CA92-4F2E-816A-A79FC31BAB20}" dt="2026-05-26T02:17:53.252" v="5" actId="478"/>
        <pc:sldMkLst>
          <pc:docMk/>
          <pc:sldMk cId="3808345606" sldId="262"/>
        </pc:sldMkLst>
        <pc:picChg chg="del">
          <ac:chgData name="Asad Zaman" userId="f5f6a4108be920a5" providerId="LiveId" clId="{EBF71657-CA92-4F2E-816A-A79FC31BAB20}" dt="2026-05-26T02:17:53.252" v="5" actId="478"/>
          <ac:picMkLst>
            <pc:docMk/>
            <pc:sldMk cId="3808345606" sldId="262"/>
            <ac:picMk id="4" creationId="{88125C4B-1FC1-190C-16AE-44ADFF472B6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AE0250-0D9B-4E5D-8BA8-5E4F0720C847}" type="datetimeFigureOut">
              <a:rPr lang="en-US" smtClean="0"/>
              <a:t>5/25/2026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407B8C-2727-438D-918B-1D635A92C8CD}" type="slidenum">
              <a:rPr lang="en-US" smtClean="0"/>
              <a:t>‹#›</a:t>
            </a:fld>
            <a:endParaRPr lang="en-US"/>
          </a:p>
        </p:txBody>
      </p:sp>
    </p:spTree>
    <p:extLst>
      <p:ext uri="{BB962C8B-B14F-4D97-AF65-F5344CB8AC3E}">
        <p14:creationId xmlns:p14="http://schemas.microsoft.com/office/powerpoint/2010/main" val="2743415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lecture, we begin moving from diagrams to real markets.</a:t>
            </a:r>
          </a:p>
          <a:p>
            <a:r>
              <a:rPr lang="en-US" dirty="0"/>
              <a:t>The supply and demand curves we see in textbooks rest on assumptions about human behavior. These assumptions are often mentioned briefly, but their importance is not made clear.</a:t>
            </a:r>
          </a:p>
          <a:p>
            <a:r>
              <a:rPr lang="en-US" dirty="0"/>
              <a:t>Today we focus on one crucial assumption: reservation prices. Textbooks assume that buyers have a maximum price they are willing to pay, and sellers have a minimum price they are willing to accept. Without these numbers, demand and supply curves cannot be drawn.</a:t>
            </a:r>
          </a:p>
          <a:p>
            <a:r>
              <a:rPr lang="en-US" dirty="0"/>
              <a:t>But when we compare this assumption with our own experience, it begins to look deeply unrealistic. People do not usually enter markets with fixed, precise reservation prices. Their decisions change with circumstances, expectations, alternatives, urgency, and interaction with others.</a:t>
            </a:r>
          </a:p>
          <a:p>
            <a:r>
              <a:rPr lang="en-US" dirty="0"/>
              <a:t>Despite this lack of realism, textbooks continue to rely on supply and demand because these assumptions make the model mathematically manageable.</a:t>
            </a:r>
          </a:p>
          <a:p>
            <a:r>
              <a:rPr lang="en-US" dirty="0"/>
              <a:t>In this course, we will explore a different path. Agent-based modeling allows us to study the complexity of real-world markets without forcing human behavior into fictional assumptions.</a:t>
            </a:r>
          </a:p>
          <a:p>
            <a:endParaRPr lang="en-US" dirty="0"/>
          </a:p>
        </p:txBody>
      </p:sp>
      <p:sp>
        <p:nvSpPr>
          <p:cNvPr id="4" name="Slide Number Placeholder 3"/>
          <p:cNvSpPr>
            <a:spLocks noGrp="1"/>
          </p:cNvSpPr>
          <p:nvPr>
            <p:ph type="sldNum" sz="quarter" idx="5"/>
          </p:nvPr>
        </p:nvSpPr>
        <p:spPr/>
        <p:txBody>
          <a:bodyPr/>
          <a:lstStyle/>
          <a:p>
            <a:fld id="{5C407B8C-2727-438D-918B-1D635A92C8CD}" type="slidenum">
              <a:rPr lang="en-US" smtClean="0"/>
              <a:t>2</a:t>
            </a:fld>
            <a:endParaRPr lang="en-US"/>
          </a:p>
        </p:txBody>
      </p:sp>
    </p:spTree>
    <p:extLst>
      <p:ext uri="{BB962C8B-B14F-4D97-AF65-F5344CB8AC3E}">
        <p14:creationId xmlns:p14="http://schemas.microsoft.com/office/powerpoint/2010/main" val="4095257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4BB7D-3A85-8671-9564-7555D5263C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C8247AE-1693-B2C4-F77F-2FDB85E19B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562952C-6CA6-E8E5-03AE-216098611BDA}"/>
              </a:ext>
            </a:extLst>
          </p:cNvPr>
          <p:cNvSpPr>
            <a:spLocks noGrp="1"/>
          </p:cNvSpPr>
          <p:nvPr>
            <p:ph type="dt" sz="half" idx="10"/>
          </p:nvPr>
        </p:nvSpPr>
        <p:spPr/>
        <p:txBody>
          <a:bodyPr/>
          <a:lstStyle/>
          <a:p>
            <a:fld id="{DCD0DBE7-D80C-448A-9B96-6620448BB500}" type="datetimeFigureOut">
              <a:rPr lang="en-US" smtClean="0"/>
              <a:t>5/25/2026</a:t>
            </a:fld>
            <a:endParaRPr lang="en-US"/>
          </a:p>
        </p:txBody>
      </p:sp>
      <p:sp>
        <p:nvSpPr>
          <p:cNvPr id="5" name="Footer Placeholder 4">
            <a:extLst>
              <a:ext uri="{FF2B5EF4-FFF2-40B4-BE49-F238E27FC236}">
                <a16:creationId xmlns:a16="http://schemas.microsoft.com/office/drawing/2014/main" id="{3D29F5C3-4844-E669-F9FB-1D177E2E29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4EDA8F-F0E8-CA24-CE7C-039C7993DA28}"/>
              </a:ext>
            </a:extLst>
          </p:cNvPr>
          <p:cNvSpPr>
            <a:spLocks noGrp="1"/>
          </p:cNvSpPr>
          <p:nvPr>
            <p:ph type="sldNum" sz="quarter" idx="12"/>
          </p:nvPr>
        </p:nvSpPr>
        <p:spPr/>
        <p:txBody>
          <a:bodyPr/>
          <a:lstStyle/>
          <a:p>
            <a:fld id="{5F76C40B-80A7-4E7B-A079-1D079D1DB104}" type="slidenum">
              <a:rPr lang="en-US" smtClean="0"/>
              <a:t>‹#›</a:t>
            </a:fld>
            <a:endParaRPr lang="en-US"/>
          </a:p>
        </p:txBody>
      </p:sp>
    </p:spTree>
    <p:extLst>
      <p:ext uri="{BB962C8B-B14F-4D97-AF65-F5344CB8AC3E}">
        <p14:creationId xmlns:p14="http://schemas.microsoft.com/office/powerpoint/2010/main" val="792990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06C03-4194-2ABD-5266-E23C60E2E7C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61B67E0-C648-8279-928B-5CAC63BBBD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5C15E7-65E3-B2F5-6572-F8A38FAADF6C}"/>
              </a:ext>
            </a:extLst>
          </p:cNvPr>
          <p:cNvSpPr>
            <a:spLocks noGrp="1"/>
          </p:cNvSpPr>
          <p:nvPr>
            <p:ph type="dt" sz="half" idx="10"/>
          </p:nvPr>
        </p:nvSpPr>
        <p:spPr/>
        <p:txBody>
          <a:bodyPr/>
          <a:lstStyle/>
          <a:p>
            <a:fld id="{DCD0DBE7-D80C-448A-9B96-6620448BB500}" type="datetimeFigureOut">
              <a:rPr lang="en-US" smtClean="0"/>
              <a:t>5/25/2026</a:t>
            </a:fld>
            <a:endParaRPr lang="en-US"/>
          </a:p>
        </p:txBody>
      </p:sp>
      <p:sp>
        <p:nvSpPr>
          <p:cNvPr id="5" name="Footer Placeholder 4">
            <a:extLst>
              <a:ext uri="{FF2B5EF4-FFF2-40B4-BE49-F238E27FC236}">
                <a16:creationId xmlns:a16="http://schemas.microsoft.com/office/drawing/2014/main" id="{EC6C44E9-774B-FB6B-6D74-077720F4F5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59B5D1-F596-987A-4F0C-3303CED94586}"/>
              </a:ext>
            </a:extLst>
          </p:cNvPr>
          <p:cNvSpPr>
            <a:spLocks noGrp="1"/>
          </p:cNvSpPr>
          <p:nvPr>
            <p:ph type="sldNum" sz="quarter" idx="12"/>
          </p:nvPr>
        </p:nvSpPr>
        <p:spPr/>
        <p:txBody>
          <a:bodyPr/>
          <a:lstStyle/>
          <a:p>
            <a:fld id="{5F76C40B-80A7-4E7B-A079-1D079D1DB104}" type="slidenum">
              <a:rPr lang="en-US" smtClean="0"/>
              <a:t>‹#›</a:t>
            </a:fld>
            <a:endParaRPr lang="en-US"/>
          </a:p>
        </p:txBody>
      </p:sp>
    </p:spTree>
    <p:extLst>
      <p:ext uri="{BB962C8B-B14F-4D97-AF65-F5344CB8AC3E}">
        <p14:creationId xmlns:p14="http://schemas.microsoft.com/office/powerpoint/2010/main" val="2023821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0D549E-8D87-C110-B25C-D158B3CC010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4B37F7-902A-4002-097D-F8671295F67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C50736-B2AE-42B5-09E8-8883E6DED430}"/>
              </a:ext>
            </a:extLst>
          </p:cNvPr>
          <p:cNvSpPr>
            <a:spLocks noGrp="1"/>
          </p:cNvSpPr>
          <p:nvPr>
            <p:ph type="dt" sz="half" idx="10"/>
          </p:nvPr>
        </p:nvSpPr>
        <p:spPr/>
        <p:txBody>
          <a:bodyPr/>
          <a:lstStyle/>
          <a:p>
            <a:fld id="{DCD0DBE7-D80C-448A-9B96-6620448BB500}" type="datetimeFigureOut">
              <a:rPr lang="en-US" smtClean="0"/>
              <a:t>5/25/2026</a:t>
            </a:fld>
            <a:endParaRPr lang="en-US"/>
          </a:p>
        </p:txBody>
      </p:sp>
      <p:sp>
        <p:nvSpPr>
          <p:cNvPr id="5" name="Footer Placeholder 4">
            <a:extLst>
              <a:ext uri="{FF2B5EF4-FFF2-40B4-BE49-F238E27FC236}">
                <a16:creationId xmlns:a16="http://schemas.microsoft.com/office/drawing/2014/main" id="{A1B095ED-C23A-98D6-A432-6FB9FFEB59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0E3335-7922-E0B6-110E-FAFF398FACBE}"/>
              </a:ext>
            </a:extLst>
          </p:cNvPr>
          <p:cNvSpPr>
            <a:spLocks noGrp="1"/>
          </p:cNvSpPr>
          <p:nvPr>
            <p:ph type="sldNum" sz="quarter" idx="12"/>
          </p:nvPr>
        </p:nvSpPr>
        <p:spPr/>
        <p:txBody>
          <a:bodyPr/>
          <a:lstStyle/>
          <a:p>
            <a:fld id="{5F76C40B-80A7-4E7B-A079-1D079D1DB104}" type="slidenum">
              <a:rPr lang="en-US" smtClean="0"/>
              <a:t>‹#›</a:t>
            </a:fld>
            <a:endParaRPr lang="en-US"/>
          </a:p>
        </p:txBody>
      </p:sp>
    </p:spTree>
    <p:extLst>
      <p:ext uri="{BB962C8B-B14F-4D97-AF65-F5344CB8AC3E}">
        <p14:creationId xmlns:p14="http://schemas.microsoft.com/office/powerpoint/2010/main" val="4132264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C570D-1291-A88A-00AA-DCAE4C1653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04DA3D-6B45-BBDC-36DF-7D2BCAD65E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626B8-08E2-FA87-1BDC-576665FBD906}"/>
              </a:ext>
            </a:extLst>
          </p:cNvPr>
          <p:cNvSpPr>
            <a:spLocks noGrp="1"/>
          </p:cNvSpPr>
          <p:nvPr>
            <p:ph type="dt" sz="half" idx="10"/>
          </p:nvPr>
        </p:nvSpPr>
        <p:spPr/>
        <p:txBody>
          <a:bodyPr/>
          <a:lstStyle/>
          <a:p>
            <a:fld id="{DCD0DBE7-D80C-448A-9B96-6620448BB500}" type="datetimeFigureOut">
              <a:rPr lang="en-US" smtClean="0"/>
              <a:t>5/25/2026</a:t>
            </a:fld>
            <a:endParaRPr lang="en-US"/>
          </a:p>
        </p:txBody>
      </p:sp>
      <p:sp>
        <p:nvSpPr>
          <p:cNvPr id="5" name="Footer Placeholder 4">
            <a:extLst>
              <a:ext uri="{FF2B5EF4-FFF2-40B4-BE49-F238E27FC236}">
                <a16:creationId xmlns:a16="http://schemas.microsoft.com/office/drawing/2014/main" id="{C3496253-C4BC-0F24-9E36-CA85FE0686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EA013C-8044-441E-C564-B7A8C4630A97}"/>
              </a:ext>
            </a:extLst>
          </p:cNvPr>
          <p:cNvSpPr>
            <a:spLocks noGrp="1"/>
          </p:cNvSpPr>
          <p:nvPr>
            <p:ph type="sldNum" sz="quarter" idx="12"/>
          </p:nvPr>
        </p:nvSpPr>
        <p:spPr/>
        <p:txBody>
          <a:bodyPr/>
          <a:lstStyle/>
          <a:p>
            <a:fld id="{5F76C40B-80A7-4E7B-A079-1D079D1DB104}" type="slidenum">
              <a:rPr lang="en-US" smtClean="0"/>
              <a:t>‹#›</a:t>
            </a:fld>
            <a:endParaRPr lang="en-US"/>
          </a:p>
        </p:txBody>
      </p:sp>
    </p:spTree>
    <p:extLst>
      <p:ext uri="{BB962C8B-B14F-4D97-AF65-F5344CB8AC3E}">
        <p14:creationId xmlns:p14="http://schemas.microsoft.com/office/powerpoint/2010/main" val="99478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F51B1-1BF7-D582-D2F7-E2AB9383F4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E4AEB83-6DC7-B8D7-B158-0FAFA0E8301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9B51F23-E0B9-241D-B90D-52B734AA7C8F}"/>
              </a:ext>
            </a:extLst>
          </p:cNvPr>
          <p:cNvSpPr>
            <a:spLocks noGrp="1"/>
          </p:cNvSpPr>
          <p:nvPr>
            <p:ph type="dt" sz="half" idx="10"/>
          </p:nvPr>
        </p:nvSpPr>
        <p:spPr/>
        <p:txBody>
          <a:bodyPr/>
          <a:lstStyle/>
          <a:p>
            <a:fld id="{DCD0DBE7-D80C-448A-9B96-6620448BB500}" type="datetimeFigureOut">
              <a:rPr lang="en-US" smtClean="0"/>
              <a:t>5/25/2026</a:t>
            </a:fld>
            <a:endParaRPr lang="en-US"/>
          </a:p>
        </p:txBody>
      </p:sp>
      <p:sp>
        <p:nvSpPr>
          <p:cNvPr id="5" name="Footer Placeholder 4">
            <a:extLst>
              <a:ext uri="{FF2B5EF4-FFF2-40B4-BE49-F238E27FC236}">
                <a16:creationId xmlns:a16="http://schemas.microsoft.com/office/drawing/2014/main" id="{C2C83166-02C1-3E60-EEC7-64BE9D1397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547348-9CC1-6F8C-C543-9667E8CDAEFE}"/>
              </a:ext>
            </a:extLst>
          </p:cNvPr>
          <p:cNvSpPr>
            <a:spLocks noGrp="1"/>
          </p:cNvSpPr>
          <p:nvPr>
            <p:ph type="sldNum" sz="quarter" idx="12"/>
          </p:nvPr>
        </p:nvSpPr>
        <p:spPr/>
        <p:txBody>
          <a:bodyPr/>
          <a:lstStyle/>
          <a:p>
            <a:fld id="{5F76C40B-80A7-4E7B-A079-1D079D1DB104}" type="slidenum">
              <a:rPr lang="en-US" smtClean="0"/>
              <a:t>‹#›</a:t>
            </a:fld>
            <a:endParaRPr lang="en-US"/>
          </a:p>
        </p:txBody>
      </p:sp>
    </p:spTree>
    <p:extLst>
      <p:ext uri="{BB962C8B-B14F-4D97-AF65-F5344CB8AC3E}">
        <p14:creationId xmlns:p14="http://schemas.microsoft.com/office/powerpoint/2010/main" val="2311105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1D2A5-DD2A-C1BB-87D2-FDB38FA301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7BA387-71A1-05EF-9493-DF195C57EFF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0732180-8C3B-49E6-6719-CDCD5EE886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BD78E01-9006-9129-362F-EF92EFB82081}"/>
              </a:ext>
            </a:extLst>
          </p:cNvPr>
          <p:cNvSpPr>
            <a:spLocks noGrp="1"/>
          </p:cNvSpPr>
          <p:nvPr>
            <p:ph type="dt" sz="half" idx="10"/>
          </p:nvPr>
        </p:nvSpPr>
        <p:spPr/>
        <p:txBody>
          <a:bodyPr/>
          <a:lstStyle/>
          <a:p>
            <a:fld id="{DCD0DBE7-D80C-448A-9B96-6620448BB500}" type="datetimeFigureOut">
              <a:rPr lang="en-US" smtClean="0"/>
              <a:t>5/25/2026</a:t>
            </a:fld>
            <a:endParaRPr lang="en-US"/>
          </a:p>
        </p:txBody>
      </p:sp>
      <p:sp>
        <p:nvSpPr>
          <p:cNvPr id="6" name="Footer Placeholder 5">
            <a:extLst>
              <a:ext uri="{FF2B5EF4-FFF2-40B4-BE49-F238E27FC236}">
                <a16:creationId xmlns:a16="http://schemas.microsoft.com/office/drawing/2014/main" id="{3A6BD5CC-8533-9557-E5E3-FDFCF52109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01FBF2-5942-8523-D982-47BB9D8320BA}"/>
              </a:ext>
            </a:extLst>
          </p:cNvPr>
          <p:cNvSpPr>
            <a:spLocks noGrp="1"/>
          </p:cNvSpPr>
          <p:nvPr>
            <p:ph type="sldNum" sz="quarter" idx="12"/>
          </p:nvPr>
        </p:nvSpPr>
        <p:spPr/>
        <p:txBody>
          <a:bodyPr/>
          <a:lstStyle/>
          <a:p>
            <a:fld id="{5F76C40B-80A7-4E7B-A079-1D079D1DB104}" type="slidenum">
              <a:rPr lang="en-US" smtClean="0"/>
              <a:t>‹#›</a:t>
            </a:fld>
            <a:endParaRPr lang="en-US"/>
          </a:p>
        </p:txBody>
      </p:sp>
    </p:spTree>
    <p:extLst>
      <p:ext uri="{BB962C8B-B14F-4D97-AF65-F5344CB8AC3E}">
        <p14:creationId xmlns:p14="http://schemas.microsoft.com/office/powerpoint/2010/main" val="652577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9E39E-341C-FF8F-5C17-5EF097A8E45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40A369-EF2D-7E25-469A-ECB571CF32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5DCD7BE-F006-6D75-380C-E241A0112EE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6BF339-FCB5-F3C1-49DB-A5CCC3DFC6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180F69-9752-04FE-839A-E622F3A852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D0049A6-A23A-C325-6301-5D1DACBD83A8}"/>
              </a:ext>
            </a:extLst>
          </p:cNvPr>
          <p:cNvSpPr>
            <a:spLocks noGrp="1"/>
          </p:cNvSpPr>
          <p:nvPr>
            <p:ph type="dt" sz="half" idx="10"/>
          </p:nvPr>
        </p:nvSpPr>
        <p:spPr/>
        <p:txBody>
          <a:bodyPr/>
          <a:lstStyle/>
          <a:p>
            <a:fld id="{DCD0DBE7-D80C-448A-9B96-6620448BB500}" type="datetimeFigureOut">
              <a:rPr lang="en-US" smtClean="0"/>
              <a:t>5/25/2026</a:t>
            </a:fld>
            <a:endParaRPr lang="en-US"/>
          </a:p>
        </p:txBody>
      </p:sp>
      <p:sp>
        <p:nvSpPr>
          <p:cNvPr id="8" name="Footer Placeholder 7">
            <a:extLst>
              <a:ext uri="{FF2B5EF4-FFF2-40B4-BE49-F238E27FC236}">
                <a16:creationId xmlns:a16="http://schemas.microsoft.com/office/drawing/2014/main" id="{B5E854A5-BEDE-F3AE-B442-4E2C09430F0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F64A8E8-11B3-BF55-CB0D-E6274B83A2D1}"/>
              </a:ext>
            </a:extLst>
          </p:cNvPr>
          <p:cNvSpPr>
            <a:spLocks noGrp="1"/>
          </p:cNvSpPr>
          <p:nvPr>
            <p:ph type="sldNum" sz="quarter" idx="12"/>
          </p:nvPr>
        </p:nvSpPr>
        <p:spPr/>
        <p:txBody>
          <a:bodyPr/>
          <a:lstStyle/>
          <a:p>
            <a:fld id="{5F76C40B-80A7-4E7B-A079-1D079D1DB104}" type="slidenum">
              <a:rPr lang="en-US" smtClean="0"/>
              <a:t>‹#›</a:t>
            </a:fld>
            <a:endParaRPr lang="en-US"/>
          </a:p>
        </p:txBody>
      </p:sp>
    </p:spTree>
    <p:extLst>
      <p:ext uri="{BB962C8B-B14F-4D97-AF65-F5344CB8AC3E}">
        <p14:creationId xmlns:p14="http://schemas.microsoft.com/office/powerpoint/2010/main" val="519000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60252-C074-E5FB-FEA8-A1310E27AF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87FF185-9334-46CB-73D3-A20A5624A8EE}"/>
              </a:ext>
            </a:extLst>
          </p:cNvPr>
          <p:cNvSpPr>
            <a:spLocks noGrp="1"/>
          </p:cNvSpPr>
          <p:nvPr>
            <p:ph type="dt" sz="half" idx="10"/>
          </p:nvPr>
        </p:nvSpPr>
        <p:spPr/>
        <p:txBody>
          <a:bodyPr/>
          <a:lstStyle/>
          <a:p>
            <a:fld id="{DCD0DBE7-D80C-448A-9B96-6620448BB500}" type="datetimeFigureOut">
              <a:rPr lang="en-US" smtClean="0"/>
              <a:t>5/25/2026</a:t>
            </a:fld>
            <a:endParaRPr lang="en-US"/>
          </a:p>
        </p:txBody>
      </p:sp>
      <p:sp>
        <p:nvSpPr>
          <p:cNvPr id="4" name="Footer Placeholder 3">
            <a:extLst>
              <a:ext uri="{FF2B5EF4-FFF2-40B4-BE49-F238E27FC236}">
                <a16:creationId xmlns:a16="http://schemas.microsoft.com/office/drawing/2014/main" id="{6688F947-62FC-E9E2-8081-5445A3B4099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913691A-9B93-F010-5299-0F69713A43C8}"/>
              </a:ext>
            </a:extLst>
          </p:cNvPr>
          <p:cNvSpPr>
            <a:spLocks noGrp="1"/>
          </p:cNvSpPr>
          <p:nvPr>
            <p:ph type="sldNum" sz="quarter" idx="12"/>
          </p:nvPr>
        </p:nvSpPr>
        <p:spPr/>
        <p:txBody>
          <a:bodyPr/>
          <a:lstStyle/>
          <a:p>
            <a:fld id="{5F76C40B-80A7-4E7B-A079-1D079D1DB104}" type="slidenum">
              <a:rPr lang="en-US" smtClean="0"/>
              <a:t>‹#›</a:t>
            </a:fld>
            <a:endParaRPr lang="en-US"/>
          </a:p>
        </p:txBody>
      </p:sp>
    </p:spTree>
    <p:extLst>
      <p:ext uri="{BB962C8B-B14F-4D97-AF65-F5344CB8AC3E}">
        <p14:creationId xmlns:p14="http://schemas.microsoft.com/office/powerpoint/2010/main" val="3131285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E713CB-3AAE-008F-E334-E666E9717A30}"/>
              </a:ext>
            </a:extLst>
          </p:cNvPr>
          <p:cNvSpPr>
            <a:spLocks noGrp="1"/>
          </p:cNvSpPr>
          <p:nvPr>
            <p:ph type="dt" sz="half" idx="10"/>
          </p:nvPr>
        </p:nvSpPr>
        <p:spPr/>
        <p:txBody>
          <a:bodyPr/>
          <a:lstStyle/>
          <a:p>
            <a:fld id="{DCD0DBE7-D80C-448A-9B96-6620448BB500}" type="datetimeFigureOut">
              <a:rPr lang="en-US" smtClean="0"/>
              <a:t>5/25/2026</a:t>
            </a:fld>
            <a:endParaRPr lang="en-US"/>
          </a:p>
        </p:txBody>
      </p:sp>
      <p:sp>
        <p:nvSpPr>
          <p:cNvPr id="3" name="Footer Placeholder 2">
            <a:extLst>
              <a:ext uri="{FF2B5EF4-FFF2-40B4-BE49-F238E27FC236}">
                <a16:creationId xmlns:a16="http://schemas.microsoft.com/office/drawing/2014/main" id="{D699E66F-3BA4-43A1-9BCE-8F977355BD3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9A5E344-387D-6522-7690-2D8BD20469F1}"/>
              </a:ext>
            </a:extLst>
          </p:cNvPr>
          <p:cNvSpPr>
            <a:spLocks noGrp="1"/>
          </p:cNvSpPr>
          <p:nvPr>
            <p:ph type="sldNum" sz="quarter" idx="12"/>
          </p:nvPr>
        </p:nvSpPr>
        <p:spPr/>
        <p:txBody>
          <a:bodyPr/>
          <a:lstStyle/>
          <a:p>
            <a:fld id="{5F76C40B-80A7-4E7B-A079-1D079D1DB104}" type="slidenum">
              <a:rPr lang="en-US" smtClean="0"/>
              <a:t>‹#›</a:t>
            </a:fld>
            <a:endParaRPr lang="en-US"/>
          </a:p>
        </p:txBody>
      </p:sp>
    </p:spTree>
    <p:extLst>
      <p:ext uri="{BB962C8B-B14F-4D97-AF65-F5344CB8AC3E}">
        <p14:creationId xmlns:p14="http://schemas.microsoft.com/office/powerpoint/2010/main" val="978249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EBAC9-D7C7-DEEE-B596-26C76798C9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97C1711-D0A4-A15E-2127-5CDE2A5F85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EB13B-F5DA-0354-E0B2-9042A23B59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EEB824-8E9A-CB2C-F5E2-4EEF9745DE8D}"/>
              </a:ext>
            </a:extLst>
          </p:cNvPr>
          <p:cNvSpPr>
            <a:spLocks noGrp="1"/>
          </p:cNvSpPr>
          <p:nvPr>
            <p:ph type="dt" sz="half" idx="10"/>
          </p:nvPr>
        </p:nvSpPr>
        <p:spPr/>
        <p:txBody>
          <a:bodyPr/>
          <a:lstStyle/>
          <a:p>
            <a:fld id="{DCD0DBE7-D80C-448A-9B96-6620448BB500}" type="datetimeFigureOut">
              <a:rPr lang="en-US" smtClean="0"/>
              <a:t>5/25/2026</a:t>
            </a:fld>
            <a:endParaRPr lang="en-US"/>
          </a:p>
        </p:txBody>
      </p:sp>
      <p:sp>
        <p:nvSpPr>
          <p:cNvPr id="6" name="Footer Placeholder 5">
            <a:extLst>
              <a:ext uri="{FF2B5EF4-FFF2-40B4-BE49-F238E27FC236}">
                <a16:creationId xmlns:a16="http://schemas.microsoft.com/office/drawing/2014/main" id="{F4345AAA-C88C-BF95-ECEF-5EBE948D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B21239-F8D0-6BD7-EBFF-5DA3AB1829F4}"/>
              </a:ext>
            </a:extLst>
          </p:cNvPr>
          <p:cNvSpPr>
            <a:spLocks noGrp="1"/>
          </p:cNvSpPr>
          <p:nvPr>
            <p:ph type="sldNum" sz="quarter" idx="12"/>
          </p:nvPr>
        </p:nvSpPr>
        <p:spPr/>
        <p:txBody>
          <a:bodyPr/>
          <a:lstStyle/>
          <a:p>
            <a:fld id="{5F76C40B-80A7-4E7B-A079-1D079D1DB104}" type="slidenum">
              <a:rPr lang="en-US" smtClean="0"/>
              <a:t>‹#›</a:t>
            </a:fld>
            <a:endParaRPr lang="en-US"/>
          </a:p>
        </p:txBody>
      </p:sp>
    </p:spTree>
    <p:extLst>
      <p:ext uri="{BB962C8B-B14F-4D97-AF65-F5344CB8AC3E}">
        <p14:creationId xmlns:p14="http://schemas.microsoft.com/office/powerpoint/2010/main" val="2576026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F6124-8733-D902-C601-AC25043F2C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E255C9A-0EE9-5806-A027-2D7B246F64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9D8D6A6-B58E-5786-6ABC-35D17CCD08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C9A1D1-07DF-6056-48E6-D1F2FABD8A30}"/>
              </a:ext>
            </a:extLst>
          </p:cNvPr>
          <p:cNvSpPr>
            <a:spLocks noGrp="1"/>
          </p:cNvSpPr>
          <p:nvPr>
            <p:ph type="dt" sz="half" idx="10"/>
          </p:nvPr>
        </p:nvSpPr>
        <p:spPr/>
        <p:txBody>
          <a:bodyPr/>
          <a:lstStyle/>
          <a:p>
            <a:fld id="{DCD0DBE7-D80C-448A-9B96-6620448BB500}" type="datetimeFigureOut">
              <a:rPr lang="en-US" smtClean="0"/>
              <a:t>5/25/2026</a:t>
            </a:fld>
            <a:endParaRPr lang="en-US"/>
          </a:p>
        </p:txBody>
      </p:sp>
      <p:sp>
        <p:nvSpPr>
          <p:cNvPr id="6" name="Footer Placeholder 5">
            <a:extLst>
              <a:ext uri="{FF2B5EF4-FFF2-40B4-BE49-F238E27FC236}">
                <a16:creationId xmlns:a16="http://schemas.microsoft.com/office/drawing/2014/main" id="{3A0719F2-35E7-3BE0-07BF-9F5C69775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46356E-8588-9BAC-E530-68C378552876}"/>
              </a:ext>
            </a:extLst>
          </p:cNvPr>
          <p:cNvSpPr>
            <a:spLocks noGrp="1"/>
          </p:cNvSpPr>
          <p:nvPr>
            <p:ph type="sldNum" sz="quarter" idx="12"/>
          </p:nvPr>
        </p:nvSpPr>
        <p:spPr/>
        <p:txBody>
          <a:bodyPr/>
          <a:lstStyle/>
          <a:p>
            <a:fld id="{5F76C40B-80A7-4E7B-A079-1D079D1DB104}" type="slidenum">
              <a:rPr lang="en-US" smtClean="0"/>
              <a:t>‹#›</a:t>
            </a:fld>
            <a:endParaRPr lang="en-US"/>
          </a:p>
        </p:txBody>
      </p:sp>
    </p:spTree>
    <p:extLst>
      <p:ext uri="{BB962C8B-B14F-4D97-AF65-F5344CB8AC3E}">
        <p14:creationId xmlns:p14="http://schemas.microsoft.com/office/powerpoint/2010/main" val="505520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D2F050-DE7A-58B7-B2F8-8C2F3100CF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C3B03EB-7692-9865-ABA9-E8635E5F8F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26E9FE-554D-3E8A-01E0-0D2F87E1E1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CD0DBE7-D80C-448A-9B96-6620448BB500}" type="datetimeFigureOut">
              <a:rPr lang="en-US" smtClean="0"/>
              <a:t>5/25/2026</a:t>
            </a:fld>
            <a:endParaRPr lang="en-US"/>
          </a:p>
        </p:txBody>
      </p:sp>
      <p:sp>
        <p:nvSpPr>
          <p:cNvPr id="5" name="Footer Placeholder 4">
            <a:extLst>
              <a:ext uri="{FF2B5EF4-FFF2-40B4-BE49-F238E27FC236}">
                <a16:creationId xmlns:a16="http://schemas.microsoft.com/office/drawing/2014/main" id="{CDC98462-0864-A110-ABE1-7CFC442EE0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4B088BA-7F33-A2A0-AB8A-B2D0EA76A1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F76C40B-80A7-4E7B-A079-1D079D1DB104}" type="slidenum">
              <a:rPr lang="en-US" smtClean="0"/>
              <a:t>‹#›</a:t>
            </a:fld>
            <a:endParaRPr lang="en-US"/>
          </a:p>
        </p:txBody>
      </p:sp>
    </p:spTree>
    <p:extLst>
      <p:ext uri="{BB962C8B-B14F-4D97-AF65-F5344CB8AC3E}">
        <p14:creationId xmlns:p14="http://schemas.microsoft.com/office/powerpoint/2010/main" val="2560650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0B322-7F93-334E-BFF4-940E2A8A3A45}"/>
              </a:ext>
            </a:extLst>
          </p:cNvPr>
          <p:cNvSpPr>
            <a:spLocks noGrp="1"/>
          </p:cNvSpPr>
          <p:nvPr>
            <p:ph type="ctrTitle"/>
          </p:nvPr>
        </p:nvSpPr>
        <p:spPr/>
        <p:txBody>
          <a:bodyPr>
            <a:normAutofit fontScale="90000"/>
          </a:bodyPr>
          <a:lstStyle/>
          <a:p>
            <a:r>
              <a:rPr lang="en-US" dirty="0"/>
              <a:t>L2 of ABM Based Economics</a:t>
            </a:r>
            <a:br>
              <a:rPr lang="en-US" dirty="0"/>
            </a:br>
            <a:r>
              <a:rPr lang="en-US" dirty="0"/>
              <a:t>From Diagrams to Real Markets</a:t>
            </a:r>
            <a:br>
              <a:rPr lang="en-US" dirty="0"/>
            </a:br>
            <a:r>
              <a:rPr lang="en-US" dirty="0"/>
              <a:t>Why We Need ABM</a:t>
            </a:r>
          </a:p>
        </p:txBody>
      </p:sp>
      <p:sp>
        <p:nvSpPr>
          <p:cNvPr id="3" name="Subtitle 2">
            <a:extLst>
              <a:ext uri="{FF2B5EF4-FFF2-40B4-BE49-F238E27FC236}">
                <a16:creationId xmlns:a16="http://schemas.microsoft.com/office/drawing/2014/main" id="{0FE4485B-EB22-00E3-A8DB-E62D990A3A84}"/>
              </a:ext>
            </a:extLst>
          </p:cNvPr>
          <p:cNvSpPr>
            <a:spLocks noGrp="1"/>
          </p:cNvSpPr>
          <p:nvPr>
            <p:ph type="subTitle" idx="1"/>
          </p:nvPr>
        </p:nvSpPr>
        <p:spPr/>
        <p:txBody>
          <a:bodyPr/>
          <a:lstStyle/>
          <a:p>
            <a:r>
              <a:rPr lang="en-US" dirty="0"/>
              <a:t>Dr. Asad Zaman</a:t>
            </a:r>
          </a:p>
        </p:txBody>
      </p:sp>
    </p:spTree>
    <p:extLst>
      <p:ext uri="{BB962C8B-B14F-4D97-AF65-F5344CB8AC3E}">
        <p14:creationId xmlns:p14="http://schemas.microsoft.com/office/powerpoint/2010/main" val="1880473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B1BB1-39CB-6A9B-7FE5-CA83AE4E76DA}"/>
              </a:ext>
            </a:extLst>
          </p:cNvPr>
          <p:cNvSpPr>
            <a:spLocks noGrp="1"/>
          </p:cNvSpPr>
          <p:nvPr>
            <p:ph type="title"/>
          </p:nvPr>
        </p:nvSpPr>
        <p:spPr/>
        <p:txBody>
          <a:bodyPr/>
          <a:lstStyle/>
          <a:p>
            <a:r>
              <a:rPr lang="en-US" dirty="0"/>
              <a:t>Why As-If Defense is Wrong</a:t>
            </a:r>
          </a:p>
        </p:txBody>
      </p:sp>
      <p:sp>
        <p:nvSpPr>
          <p:cNvPr id="3" name="Content Placeholder 2">
            <a:extLst>
              <a:ext uri="{FF2B5EF4-FFF2-40B4-BE49-F238E27FC236}">
                <a16:creationId xmlns:a16="http://schemas.microsoft.com/office/drawing/2014/main" id="{BD1F53C5-67FD-284F-51ED-5EDD987006A0}"/>
              </a:ext>
            </a:extLst>
          </p:cNvPr>
          <p:cNvSpPr>
            <a:spLocks noGrp="1"/>
          </p:cNvSpPr>
          <p:nvPr>
            <p:ph idx="1"/>
          </p:nvPr>
        </p:nvSpPr>
        <p:spPr/>
        <p:txBody>
          <a:bodyPr/>
          <a:lstStyle/>
          <a:p>
            <a:r>
              <a:rPr lang="en-US" dirty="0"/>
              <a:t>Assumptions of a theory are also predictions that a theory makes</a:t>
            </a:r>
          </a:p>
          <a:p>
            <a:r>
              <a:rPr lang="en-US" dirty="0"/>
              <a:t>A theory which wrongly describes consumer behavior and firm behavior makes it difficult to understand the correct behavior of consumers and firms.</a:t>
            </a:r>
          </a:p>
          <a:p>
            <a:r>
              <a:rPr lang="en-US" dirty="0"/>
              <a:t>Many predictions of economic theories have been proven to be wrong, over and over again.</a:t>
            </a:r>
          </a:p>
          <a:p>
            <a:r>
              <a:rPr lang="en-US" dirty="0"/>
              <a:t>The most spectacular failure occurred in the Global Financial Crisis of 2007 – when the Queen of England went to the London School of Economics to ask: Why did no one see this coming?</a:t>
            </a:r>
          </a:p>
        </p:txBody>
      </p:sp>
    </p:spTree>
    <p:extLst>
      <p:ext uri="{BB962C8B-B14F-4D97-AF65-F5344CB8AC3E}">
        <p14:creationId xmlns:p14="http://schemas.microsoft.com/office/powerpoint/2010/main" val="2235693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E4FD8-8B70-282C-6FE9-DDA8768146A3}"/>
              </a:ext>
            </a:extLst>
          </p:cNvPr>
          <p:cNvSpPr>
            <a:spLocks noGrp="1"/>
          </p:cNvSpPr>
          <p:nvPr>
            <p:ph type="title"/>
          </p:nvPr>
        </p:nvSpPr>
        <p:spPr/>
        <p:txBody>
          <a:bodyPr/>
          <a:lstStyle/>
          <a:p>
            <a:r>
              <a:rPr lang="en-US" dirty="0"/>
              <a:t>The Role of Agent Based Models</a:t>
            </a:r>
          </a:p>
        </p:txBody>
      </p:sp>
      <p:sp>
        <p:nvSpPr>
          <p:cNvPr id="3" name="Content Placeholder 2">
            <a:extLst>
              <a:ext uri="{FF2B5EF4-FFF2-40B4-BE49-F238E27FC236}">
                <a16:creationId xmlns:a16="http://schemas.microsoft.com/office/drawing/2014/main" id="{A24AB5F9-F78E-3F44-A1DB-3CAF632CD9F1}"/>
              </a:ext>
            </a:extLst>
          </p:cNvPr>
          <p:cNvSpPr>
            <a:spLocks noGrp="1"/>
          </p:cNvSpPr>
          <p:nvPr>
            <p:ph idx="1"/>
          </p:nvPr>
        </p:nvSpPr>
        <p:spPr/>
        <p:txBody>
          <a:bodyPr/>
          <a:lstStyle/>
          <a:p>
            <a:r>
              <a:rPr lang="en-US" dirty="0"/>
              <a:t>Agent Based Models provide an alternative to conventional economic methodology.</a:t>
            </a:r>
          </a:p>
          <a:p>
            <a:r>
              <a:rPr lang="en-US" dirty="0"/>
              <a:t>They allow us to build an economy from the ground up, with realistic assumptions about agent behavior, informational constraints, transaction costs, and other relevant factors.</a:t>
            </a:r>
          </a:p>
          <a:p>
            <a:r>
              <a:rPr lang="en-US" dirty="0"/>
              <a:t>We will build an ABM model which describes the standard Supply and Demand story told by economists in the next lecture.</a:t>
            </a:r>
          </a:p>
        </p:txBody>
      </p:sp>
    </p:spTree>
    <p:extLst>
      <p:ext uri="{BB962C8B-B14F-4D97-AF65-F5344CB8AC3E}">
        <p14:creationId xmlns:p14="http://schemas.microsoft.com/office/powerpoint/2010/main" val="771511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E6D2B-159E-5EB3-571F-4B55D4C86D82}"/>
              </a:ext>
            </a:extLst>
          </p:cNvPr>
          <p:cNvSpPr>
            <a:spLocks noGrp="1"/>
          </p:cNvSpPr>
          <p:nvPr>
            <p:ph type="title"/>
          </p:nvPr>
        </p:nvSpPr>
        <p:spPr/>
        <p:txBody>
          <a:bodyPr/>
          <a:lstStyle/>
          <a:p>
            <a:r>
              <a:rPr lang="en-US" dirty="0"/>
              <a:t>Summary &amp; Overview of Lecture</a:t>
            </a:r>
          </a:p>
        </p:txBody>
      </p:sp>
      <p:sp>
        <p:nvSpPr>
          <p:cNvPr id="3" name="Content Placeholder 2">
            <a:extLst>
              <a:ext uri="{FF2B5EF4-FFF2-40B4-BE49-F238E27FC236}">
                <a16:creationId xmlns:a16="http://schemas.microsoft.com/office/drawing/2014/main" id="{1B4BE5E8-4F0F-FE34-3383-872477C2EA11}"/>
              </a:ext>
            </a:extLst>
          </p:cNvPr>
          <p:cNvSpPr>
            <a:spLocks noGrp="1"/>
          </p:cNvSpPr>
          <p:nvPr>
            <p:ph idx="1"/>
          </p:nvPr>
        </p:nvSpPr>
        <p:spPr/>
        <p:txBody>
          <a:bodyPr/>
          <a:lstStyle/>
          <a:p>
            <a:r>
              <a:rPr lang="en-US" dirty="0"/>
              <a:t>Supply and demand curves rest on assumptions about behavior.</a:t>
            </a:r>
          </a:p>
          <a:p>
            <a:r>
              <a:rPr lang="en-US" dirty="0"/>
              <a:t> Today we examine one crucial assumption: </a:t>
            </a:r>
            <a:r>
              <a:rPr lang="en-US" b="1" dirty="0"/>
              <a:t>reservation prices</a:t>
            </a:r>
            <a:r>
              <a:rPr lang="en-US" dirty="0"/>
              <a:t>. </a:t>
            </a:r>
          </a:p>
          <a:p>
            <a:r>
              <a:rPr lang="en-US" dirty="0"/>
              <a:t>Our experience shows that this assumption is deeply unrealistic. </a:t>
            </a:r>
          </a:p>
          <a:p>
            <a:r>
              <a:rPr lang="en-US" dirty="0"/>
              <a:t>Yet textbooks need it in order to draw S&amp;D curves.</a:t>
            </a:r>
          </a:p>
          <a:p>
            <a:r>
              <a:rPr lang="en-US" dirty="0"/>
              <a:t>Despite lack of realism, textbooks continue to use S&amp;D </a:t>
            </a:r>
          </a:p>
          <a:p>
            <a:r>
              <a:rPr lang="en-US" dirty="0"/>
              <a:t>ABM allows us to model the complexities of real world markets, without fictional assumptions</a:t>
            </a:r>
          </a:p>
        </p:txBody>
      </p:sp>
    </p:spTree>
    <p:extLst>
      <p:ext uri="{BB962C8B-B14F-4D97-AF65-F5344CB8AC3E}">
        <p14:creationId xmlns:p14="http://schemas.microsoft.com/office/powerpoint/2010/main" val="259155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623C8-891B-C118-89A2-E114BB43C293}"/>
              </a:ext>
            </a:extLst>
          </p:cNvPr>
          <p:cNvSpPr>
            <a:spLocks noGrp="1"/>
          </p:cNvSpPr>
          <p:nvPr>
            <p:ph type="title"/>
          </p:nvPr>
        </p:nvSpPr>
        <p:spPr/>
        <p:txBody>
          <a:bodyPr/>
          <a:lstStyle/>
          <a:p>
            <a:r>
              <a:rPr lang="en-US" dirty="0"/>
              <a:t>The S&amp;D Diagram is not the Market</a:t>
            </a:r>
          </a:p>
        </p:txBody>
      </p:sp>
      <p:sp>
        <p:nvSpPr>
          <p:cNvPr id="3" name="Content Placeholder 2">
            <a:extLst>
              <a:ext uri="{FF2B5EF4-FFF2-40B4-BE49-F238E27FC236}">
                <a16:creationId xmlns:a16="http://schemas.microsoft.com/office/drawing/2014/main" id="{DF00EC2E-67C9-CD22-4532-8B3057DD7BA4}"/>
              </a:ext>
            </a:extLst>
          </p:cNvPr>
          <p:cNvSpPr>
            <a:spLocks noGrp="1"/>
          </p:cNvSpPr>
          <p:nvPr>
            <p:ph idx="1"/>
          </p:nvPr>
        </p:nvSpPr>
        <p:spPr/>
        <p:txBody>
          <a:bodyPr>
            <a:normAutofit/>
          </a:bodyPr>
          <a:lstStyle/>
          <a:p>
            <a:pPr lvl="0"/>
            <a:r>
              <a:rPr lang="en-US" dirty="0"/>
              <a:t>Textbooks show one market-clearing price. </a:t>
            </a:r>
          </a:p>
          <a:p>
            <a:pPr lvl="0"/>
            <a:r>
              <a:rPr lang="en-US" dirty="0"/>
              <a:t>Real rental markets show many prices. </a:t>
            </a:r>
          </a:p>
          <a:p>
            <a:pPr lvl="0"/>
            <a:r>
              <a:rPr lang="en-US" dirty="0"/>
              <a:t>Sometimes even similar rooms rent for different amounts. </a:t>
            </a:r>
          </a:p>
          <a:p>
            <a:pPr lvl="0"/>
            <a:r>
              <a:rPr lang="en-US" dirty="0"/>
              <a:t>This happens because real markets have: </a:t>
            </a:r>
            <a:r>
              <a:rPr lang="en-US" b="1" i="1" dirty="0"/>
              <a:t>limited information</a:t>
            </a:r>
            <a:r>
              <a:rPr lang="en-US" dirty="0"/>
              <a:t>, </a:t>
            </a:r>
            <a:r>
              <a:rPr lang="en-US" b="1" i="1" dirty="0"/>
              <a:t>search costs</a:t>
            </a:r>
            <a:r>
              <a:rPr lang="en-US" dirty="0"/>
              <a:t>, </a:t>
            </a:r>
            <a:r>
              <a:rPr lang="en-US" b="1" i="1" dirty="0"/>
              <a:t>bargaining</a:t>
            </a:r>
            <a:r>
              <a:rPr lang="en-US" dirty="0"/>
              <a:t>, </a:t>
            </a:r>
            <a:r>
              <a:rPr lang="en-US" b="1" i="1" dirty="0"/>
              <a:t>delays</a:t>
            </a:r>
            <a:r>
              <a:rPr lang="en-US" dirty="0"/>
              <a:t>, </a:t>
            </a:r>
            <a:r>
              <a:rPr lang="en-US" b="1" i="1" dirty="0"/>
              <a:t>uncertainty</a:t>
            </a:r>
            <a:r>
              <a:rPr lang="en-US" dirty="0"/>
              <a:t>. </a:t>
            </a:r>
          </a:p>
          <a:p>
            <a:pPr lvl="0"/>
            <a:r>
              <a:rPr lang="en-US" dirty="0"/>
              <a:t>The textbook result appears only after these complications are assumed away. </a:t>
            </a:r>
          </a:p>
          <a:p>
            <a:pPr marL="0" indent="0">
              <a:buNone/>
            </a:pPr>
            <a:endParaRPr lang="en-US" dirty="0"/>
          </a:p>
        </p:txBody>
      </p:sp>
    </p:spTree>
    <p:extLst>
      <p:ext uri="{BB962C8B-B14F-4D97-AF65-F5344CB8AC3E}">
        <p14:creationId xmlns:p14="http://schemas.microsoft.com/office/powerpoint/2010/main" val="2711042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00AA1-E99D-CDF1-F51A-0B0B30D67ADD}"/>
              </a:ext>
            </a:extLst>
          </p:cNvPr>
          <p:cNvSpPr>
            <a:spLocks noGrp="1"/>
          </p:cNvSpPr>
          <p:nvPr>
            <p:ph type="title"/>
          </p:nvPr>
        </p:nvSpPr>
        <p:spPr/>
        <p:txBody>
          <a:bodyPr/>
          <a:lstStyle/>
          <a:p>
            <a:r>
              <a:rPr lang="en-US" dirty="0"/>
              <a:t>S&amp;D Diagrams Require Reservation Prices</a:t>
            </a:r>
          </a:p>
        </p:txBody>
      </p:sp>
      <p:sp>
        <p:nvSpPr>
          <p:cNvPr id="3" name="Content Placeholder 2">
            <a:extLst>
              <a:ext uri="{FF2B5EF4-FFF2-40B4-BE49-F238E27FC236}">
                <a16:creationId xmlns:a16="http://schemas.microsoft.com/office/drawing/2014/main" id="{987CD219-2D93-5DFB-908E-63116971A022}"/>
              </a:ext>
            </a:extLst>
          </p:cNvPr>
          <p:cNvSpPr>
            <a:spLocks noGrp="1"/>
          </p:cNvSpPr>
          <p:nvPr>
            <p:ph idx="1"/>
          </p:nvPr>
        </p:nvSpPr>
        <p:spPr/>
        <p:txBody>
          <a:bodyPr>
            <a:normAutofit/>
          </a:bodyPr>
          <a:lstStyle/>
          <a:p>
            <a:r>
              <a:rPr lang="en-US" dirty="0"/>
              <a:t>Suppose </a:t>
            </a:r>
            <a:r>
              <a:rPr lang="en-US" b="1" dirty="0"/>
              <a:t>1000 new students</a:t>
            </a:r>
            <a:r>
              <a:rPr lang="en-US" dirty="0"/>
              <a:t> are looking for housing. </a:t>
            </a:r>
          </a:p>
          <a:p>
            <a:r>
              <a:rPr lang="en-US" dirty="0"/>
              <a:t>To build the demand curve, we ask each student: </a:t>
            </a:r>
            <a:r>
              <a:rPr lang="en-US" b="1" dirty="0"/>
              <a:t>“Would you rent a room at price $X?”</a:t>
            </a:r>
            <a:endParaRPr lang="en-US" dirty="0"/>
          </a:p>
          <a:p>
            <a:r>
              <a:rPr lang="en-US" dirty="0"/>
              <a:t>The number who answer </a:t>
            </a:r>
            <a:r>
              <a:rPr lang="en-US" b="1" dirty="0"/>
              <a:t>YES</a:t>
            </a:r>
            <a:r>
              <a:rPr lang="en-US" dirty="0"/>
              <a:t> is the quantity demanded at price </a:t>
            </a:r>
            <a:r>
              <a:rPr lang="en-US" b="1" dirty="0"/>
              <a:t>$X</a:t>
            </a:r>
            <a:r>
              <a:rPr lang="en-US" dirty="0"/>
              <a:t>. </a:t>
            </a:r>
          </a:p>
          <a:p>
            <a:r>
              <a:rPr lang="en-US" dirty="0"/>
              <a:t>This works only if every student has a fixed </a:t>
            </a:r>
            <a:r>
              <a:rPr lang="en-US" b="1" dirty="0"/>
              <a:t>reservation price</a:t>
            </a:r>
            <a:r>
              <a:rPr lang="en-US" dirty="0"/>
              <a:t>: </a:t>
            </a:r>
            <a:r>
              <a:rPr lang="en-US" b="1" dirty="0"/>
              <a:t>the maximum rent they are willing to pay.</a:t>
            </a:r>
            <a:endParaRPr lang="en-US" dirty="0"/>
          </a:p>
          <a:p>
            <a:pPr marL="0" indent="0">
              <a:buNone/>
            </a:pPr>
            <a:r>
              <a:rPr lang="en-US" dirty="0"/>
              <a:t>    Below that price: </a:t>
            </a:r>
            <a:r>
              <a:rPr lang="en-US" b="1" dirty="0"/>
              <a:t>YES                                </a:t>
            </a:r>
            <a:r>
              <a:rPr lang="en-US" dirty="0"/>
              <a:t>Above that price: </a:t>
            </a:r>
            <a:r>
              <a:rPr lang="en-US" b="1" dirty="0"/>
              <a:t>NO</a:t>
            </a:r>
            <a:r>
              <a:rPr lang="en-US" dirty="0"/>
              <a:t> </a:t>
            </a:r>
          </a:p>
          <a:p>
            <a:endParaRPr lang="en-US" dirty="0"/>
          </a:p>
          <a:p>
            <a:pPr marL="0" indent="0">
              <a:buNone/>
            </a:pPr>
            <a:endParaRPr lang="en-US" dirty="0"/>
          </a:p>
        </p:txBody>
      </p:sp>
    </p:spTree>
    <p:extLst>
      <p:ext uri="{BB962C8B-B14F-4D97-AF65-F5344CB8AC3E}">
        <p14:creationId xmlns:p14="http://schemas.microsoft.com/office/powerpoint/2010/main" val="2911302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4CE61-F228-D3B3-55D0-6856A0E8C05C}"/>
              </a:ext>
            </a:extLst>
          </p:cNvPr>
          <p:cNvSpPr>
            <a:spLocks noGrp="1"/>
          </p:cNvSpPr>
          <p:nvPr>
            <p:ph type="title"/>
          </p:nvPr>
        </p:nvSpPr>
        <p:spPr/>
        <p:txBody>
          <a:bodyPr/>
          <a:lstStyle/>
          <a:p>
            <a:r>
              <a:rPr lang="en-US" b="1" dirty="0"/>
              <a:t>A First Principle for ABM: Actual Behavior</a:t>
            </a:r>
            <a:endParaRPr lang="en-US" dirty="0"/>
          </a:p>
        </p:txBody>
      </p:sp>
      <p:sp>
        <p:nvSpPr>
          <p:cNvPr id="3" name="Content Placeholder 2">
            <a:extLst>
              <a:ext uri="{FF2B5EF4-FFF2-40B4-BE49-F238E27FC236}">
                <a16:creationId xmlns:a16="http://schemas.microsoft.com/office/drawing/2014/main" id="{A7C235F4-C8C7-4A85-18E3-F68E0FF09D64}"/>
              </a:ext>
            </a:extLst>
          </p:cNvPr>
          <p:cNvSpPr>
            <a:spLocks noGrp="1"/>
          </p:cNvSpPr>
          <p:nvPr>
            <p:ph idx="1"/>
          </p:nvPr>
        </p:nvSpPr>
        <p:spPr/>
        <p:txBody>
          <a:bodyPr>
            <a:normAutofit/>
          </a:bodyPr>
          <a:lstStyle/>
          <a:p>
            <a:pPr marL="0" indent="0">
              <a:buNone/>
            </a:pPr>
            <a:r>
              <a:rPr lang="en-US" dirty="0"/>
              <a:t>We will study human behavior by asking:</a:t>
            </a:r>
          </a:p>
          <a:p>
            <a:pPr marL="0" indent="0">
              <a:buNone/>
            </a:pPr>
            <a:r>
              <a:rPr lang="en-US" b="1" dirty="0"/>
              <a:t>	Does this match our experience?</a:t>
            </a:r>
            <a:endParaRPr lang="en-US" dirty="0"/>
          </a:p>
          <a:p>
            <a:pPr marL="0" indent="0">
              <a:buNone/>
            </a:pPr>
            <a:r>
              <a:rPr lang="en-US" dirty="0"/>
              <a:t>NOT:</a:t>
            </a:r>
          </a:p>
          <a:p>
            <a:pPr marL="0" indent="0">
              <a:buNone/>
            </a:pPr>
            <a:r>
              <a:rPr lang="en-US" b="1" dirty="0"/>
              <a:t>	Can this be written in mathematics?</a:t>
            </a:r>
            <a:endParaRPr lang="en-US" dirty="0"/>
          </a:p>
          <a:p>
            <a:pPr marL="0" indent="0">
              <a:buNone/>
            </a:pPr>
            <a:endParaRPr lang="en-US" dirty="0"/>
          </a:p>
          <a:p>
            <a:pPr marL="0" indent="0">
              <a:buNone/>
            </a:pPr>
            <a:r>
              <a:rPr lang="en-US" dirty="0"/>
              <a:t>Economics must begin with real people, not equations.</a:t>
            </a:r>
          </a:p>
        </p:txBody>
      </p:sp>
    </p:spTree>
    <p:extLst>
      <p:ext uri="{BB962C8B-B14F-4D97-AF65-F5344CB8AC3E}">
        <p14:creationId xmlns:p14="http://schemas.microsoft.com/office/powerpoint/2010/main" val="414203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8E5BE-E14D-DCC2-1988-14B4794E0339}"/>
              </a:ext>
            </a:extLst>
          </p:cNvPr>
          <p:cNvSpPr>
            <a:spLocks noGrp="1"/>
          </p:cNvSpPr>
          <p:nvPr>
            <p:ph type="title"/>
          </p:nvPr>
        </p:nvSpPr>
        <p:spPr/>
        <p:txBody>
          <a:bodyPr/>
          <a:lstStyle/>
          <a:p>
            <a:r>
              <a:rPr lang="en-US" b="1" dirty="0"/>
              <a:t>Real Students Do Not Think Like This</a:t>
            </a:r>
            <a:endParaRPr lang="en-US" dirty="0"/>
          </a:p>
        </p:txBody>
      </p:sp>
      <p:sp>
        <p:nvSpPr>
          <p:cNvPr id="3" name="Content Placeholder 2">
            <a:extLst>
              <a:ext uri="{FF2B5EF4-FFF2-40B4-BE49-F238E27FC236}">
                <a16:creationId xmlns:a16="http://schemas.microsoft.com/office/drawing/2014/main" id="{5057200F-C4B8-3DCB-CACE-2773D0A5A0BD}"/>
              </a:ext>
            </a:extLst>
          </p:cNvPr>
          <p:cNvSpPr>
            <a:spLocks noGrp="1"/>
          </p:cNvSpPr>
          <p:nvPr>
            <p:ph idx="1"/>
          </p:nvPr>
        </p:nvSpPr>
        <p:spPr/>
        <p:txBody>
          <a:bodyPr>
            <a:normAutofit/>
          </a:bodyPr>
          <a:lstStyle/>
          <a:p>
            <a:pPr marL="0" indent="0">
              <a:buNone/>
            </a:pPr>
            <a:r>
              <a:rPr lang="en-US" dirty="0"/>
              <a:t>A student facing high rent may:</a:t>
            </a:r>
          </a:p>
          <a:p>
            <a:pPr marL="0" indent="0">
              <a:buNone/>
            </a:pPr>
            <a:r>
              <a:rPr lang="en-US" dirty="0"/>
              <a:t>	share a room; 			live farther away; </a:t>
            </a:r>
          </a:p>
          <a:p>
            <a:pPr marL="0" indent="0">
              <a:buNone/>
            </a:pPr>
            <a:r>
              <a:rPr lang="en-US" dirty="0"/>
              <a:t>	reduce other expenses; 	seek family help; </a:t>
            </a:r>
          </a:p>
          <a:p>
            <a:pPr marL="0" indent="0">
              <a:buNone/>
            </a:pPr>
            <a:r>
              <a:rPr lang="en-US" dirty="0"/>
              <a:t>	take a loan; 			find part-time work. </a:t>
            </a:r>
          </a:p>
          <a:p>
            <a:pPr marL="0" indent="0">
              <a:buNone/>
            </a:pPr>
            <a:r>
              <a:rPr lang="en-US" dirty="0"/>
              <a:t>So the “maximum rent” is not fixed. </a:t>
            </a:r>
          </a:p>
          <a:p>
            <a:pPr marL="0" indent="0">
              <a:buNone/>
            </a:pPr>
            <a:r>
              <a:rPr lang="en-US" dirty="0"/>
              <a:t>Students adapt to the housing market</a:t>
            </a:r>
          </a:p>
          <a:p>
            <a:pPr marL="0" indent="0">
              <a:buNone/>
            </a:pPr>
            <a:r>
              <a:rPr lang="en-US" b="1" dirty="0"/>
              <a:t>But then, demand curves cannot be created!</a:t>
            </a:r>
          </a:p>
          <a:p>
            <a:pPr marL="0" indent="0">
              <a:buNone/>
            </a:pPr>
            <a:endParaRPr lang="en-US" dirty="0"/>
          </a:p>
        </p:txBody>
      </p:sp>
    </p:spTree>
    <p:extLst>
      <p:ext uri="{BB962C8B-B14F-4D97-AF65-F5344CB8AC3E}">
        <p14:creationId xmlns:p14="http://schemas.microsoft.com/office/powerpoint/2010/main" val="956662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E355F-9138-7A66-08E1-37465CE96FDA}"/>
              </a:ext>
            </a:extLst>
          </p:cNvPr>
          <p:cNvSpPr>
            <a:spLocks noGrp="1"/>
          </p:cNvSpPr>
          <p:nvPr>
            <p:ph type="title"/>
          </p:nvPr>
        </p:nvSpPr>
        <p:spPr/>
        <p:txBody>
          <a:bodyPr/>
          <a:lstStyle/>
          <a:p>
            <a:r>
              <a:rPr lang="en-US" b="1" dirty="0"/>
              <a:t>When Theory Defeats Experience</a:t>
            </a:r>
            <a:endParaRPr lang="en-US" dirty="0"/>
          </a:p>
        </p:txBody>
      </p:sp>
      <p:sp>
        <p:nvSpPr>
          <p:cNvPr id="3" name="Content Placeholder 2">
            <a:extLst>
              <a:ext uri="{FF2B5EF4-FFF2-40B4-BE49-F238E27FC236}">
                <a16:creationId xmlns:a16="http://schemas.microsoft.com/office/drawing/2014/main" id="{F4AB3F98-119E-82B3-6EAF-166C4882AD40}"/>
              </a:ext>
            </a:extLst>
          </p:cNvPr>
          <p:cNvSpPr>
            <a:spLocks noGrp="1"/>
          </p:cNvSpPr>
          <p:nvPr>
            <p:ph idx="1"/>
          </p:nvPr>
        </p:nvSpPr>
        <p:spPr/>
        <p:txBody>
          <a:bodyPr>
            <a:normAutofit/>
          </a:bodyPr>
          <a:lstStyle/>
          <a:p>
            <a:pPr marL="0" indent="0">
              <a:buNone/>
            </a:pPr>
            <a:r>
              <a:rPr lang="en-US" dirty="0"/>
              <a:t>Textbooks often present models which conflicts with evidence.</a:t>
            </a:r>
          </a:p>
          <a:p>
            <a:pPr marL="0" indent="0">
              <a:buNone/>
            </a:pPr>
            <a:r>
              <a:rPr lang="en-US" dirty="0"/>
              <a:t>fixed reservation prices; 	money is neutral; </a:t>
            </a:r>
          </a:p>
          <a:p>
            <a:pPr marL="0" indent="0">
              <a:buNone/>
            </a:pPr>
            <a:r>
              <a:rPr lang="en-US" dirty="0"/>
              <a:t>firms maximize profits; 		consumers maximize utility </a:t>
            </a:r>
          </a:p>
          <a:p>
            <a:pPr marL="0" indent="0">
              <a:buNone/>
            </a:pPr>
            <a:r>
              <a:rPr lang="en-US" dirty="0"/>
              <a:t>Empirical studies, real-world data, shows that these assumptions do not hold. </a:t>
            </a:r>
          </a:p>
          <a:p>
            <a:pPr marL="0" indent="0">
              <a:buNone/>
            </a:pPr>
            <a:r>
              <a:rPr lang="en-US" dirty="0"/>
              <a:t>The evidence is overwhelming. </a:t>
            </a:r>
          </a:p>
          <a:p>
            <a:pPr marL="0" indent="0">
              <a:buNone/>
            </a:pPr>
            <a:r>
              <a:rPr lang="en-US" dirty="0"/>
              <a:t>But, textbooks continue to teach theories known to be false. </a:t>
            </a:r>
          </a:p>
        </p:txBody>
      </p:sp>
    </p:spTree>
    <p:extLst>
      <p:ext uri="{BB962C8B-B14F-4D97-AF65-F5344CB8AC3E}">
        <p14:creationId xmlns:p14="http://schemas.microsoft.com/office/powerpoint/2010/main" val="3808345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FB70F-F897-EE2F-95D0-912A75C88508}"/>
              </a:ext>
            </a:extLst>
          </p:cNvPr>
          <p:cNvSpPr>
            <a:spLocks noGrp="1"/>
          </p:cNvSpPr>
          <p:nvPr>
            <p:ph type="title"/>
          </p:nvPr>
        </p:nvSpPr>
        <p:spPr/>
        <p:txBody>
          <a:bodyPr/>
          <a:lstStyle/>
          <a:p>
            <a:r>
              <a:rPr lang="en-US" dirty="0"/>
              <a:t>How Textbooks Ignore Facts</a:t>
            </a:r>
          </a:p>
        </p:txBody>
      </p:sp>
      <p:sp>
        <p:nvSpPr>
          <p:cNvPr id="3" name="Content Placeholder 2">
            <a:extLst>
              <a:ext uri="{FF2B5EF4-FFF2-40B4-BE49-F238E27FC236}">
                <a16:creationId xmlns:a16="http://schemas.microsoft.com/office/drawing/2014/main" id="{2CCE2624-7B4D-02A8-0B21-9F27D3361571}"/>
              </a:ext>
            </a:extLst>
          </p:cNvPr>
          <p:cNvSpPr>
            <a:spLocks noGrp="1"/>
          </p:cNvSpPr>
          <p:nvPr>
            <p:ph idx="1"/>
          </p:nvPr>
        </p:nvSpPr>
        <p:spPr/>
        <p:txBody>
          <a:bodyPr/>
          <a:lstStyle/>
          <a:p>
            <a:r>
              <a:rPr lang="en-US" dirty="0"/>
              <a:t>Alan Blinder co-authored </a:t>
            </a:r>
            <a:r>
              <a:rPr lang="en-US" i="1" dirty="0"/>
              <a:t>Asking About Prices</a:t>
            </a:r>
            <a:r>
              <a:rPr lang="en-US" dirty="0"/>
              <a:t>. The authors interviewed real firms about pricing behavior. </a:t>
            </a:r>
          </a:p>
          <a:p>
            <a:r>
              <a:rPr lang="en-US" dirty="0"/>
              <a:t>They found that most firms reported </a:t>
            </a:r>
            <a:r>
              <a:rPr lang="en-US" b="1" dirty="0"/>
              <a:t>constant or declining marginal costs</a:t>
            </a:r>
            <a:r>
              <a:rPr lang="en-US" dirty="0"/>
              <a:t>.</a:t>
            </a:r>
          </a:p>
          <a:p>
            <a:r>
              <a:rPr lang="en-US" dirty="0"/>
              <a:t>Textbook supply curves require increasing marginal costs </a:t>
            </a:r>
          </a:p>
          <a:p>
            <a:r>
              <a:rPr lang="en-US" dirty="0"/>
              <a:t>Blinder also co-authored a mainstream microeconomics textbook. </a:t>
            </a:r>
          </a:p>
          <a:p>
            <a:r>
              <a:rPr lang="en-US" dirty="0"/>
              <a:t>Yet his textbook, like all others, continues to teach the standard rising-marginal-cost supply story.</a:t>
            </a:r>
          </a:p>
        </p:txBody>
      </p:sp>
    </p:spTree>
    <p:extLst>
      <p:ext uri="{BB962C8B-B14F-4D97-AF65-F5344CB8AC3E}">
        <p14:creationId xmlns:p14="http://schemas.microsoft.com/office/powerpoint/2010/main" val="4026060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22A45-0AB9-9D1D-EFBC-C755659D2B69}"/>
              </a:ext>
            </a:extLst>
          </p:cNvPr>
          <p:cNvSpPr>
            <a:spLocks noGrp="1"/>
          </p:cNvSpPr>
          <p:nvPr>
            <p:ph type="title"/>
          </p:nvPr>
        </p:nvSpPr>
        <p:spPr/>
        <p:txBody>
          <a:bodyPr/>
          <a:lstStyle/>
          <a:p>
            <a:r>
              <a:rPr lang="en-US" dirty="0"/>
              <a:t>The As-If Defense</a:t>
            </a:r>
          </a:p>
        </p:txBody>
      </p:sp>
      <p:sp>
        <p:nvSpPr>
          <p:cNvPr id="3" name="Content Placeholder 2">
            <a:extLst>
              <a:ext uri="{FF2B5EF4-FFF2-40B4-BE49-F238E27FC236}">
                <a16:creationId xmlns:a16="http://schemas.microsoft.com/office/drawing/2014/main" id="{07EEE1A1-5783-DB5F-6062-725431E5B5B0}"/>
              </a:ext>
            </a:extLst>
          </p:cNvPr>
          <p:cNvSpPr>
            <a:spLocks noGrp="1"/>
          </p:cNvSpPr>
          <p:nvPr>
            <p:ph idx="1"/>
          </p:nvPr>
        </p:nvSpPr>
        <p:spPr/>
        <p:txBody>
          <a:bodyPr/>
          <a:lstStyle/>
          <a:p>
            <a:pPr marL="0" indent="0">
              <a:buNone/>
            </a:pPr>
            <a:r>
              <a:rPr lang="en-US" dirty="0"/>
              <a:t>Faced with increasing evidence against economic theory, Friedman </a:t>
            </a:r>
            <a:r>
              <a:rPr lang="en-US" dirty="0" err="1"/>
              <a:t>constructe</a:t>
            </a:r>
            <a:r>
              <a:rPr lang="en-US" dirty="0"/>
              <a:t> a </a:t>
            </a:r>
            <a:r>
              <a:rPr lang="en-US" dirty="0" err="1"/>
              <a:t>defence</a:t>
            </a:r>
            <a:r>
              <a:rPr lang="en-US" dirty="0"/>
              <a:t> which continues to be used today.</a:t>
            </a:r>
          </a:p>
          <a:p>
            <a:pPr marL="0" indent="0">
              <a:buNone/>
            </a:pPr>
            <a:r>
              <a:rPr lang="en-US" dirty="0"/>
              <a:t>He argued that theories can make wildly false assumptions, but still be considered correct if they produce accurate predictions.</a:t>
            </a:r>
          </a:p>
          <a:p>
            <a:pPr marL="0" indent="0">
              <a:buNone/>
            </a:pPr>
            <a:r>
              <a:rPr lang="en-US" dirty="0"/>
              <a:t>This provides a justification for using theories even though they are known to be in conflict with empirical evidence. </a:t>
            </a:r>
          </a:p>
        </p:txBody>
      </p:sp>
    </p:spTree>
    <p:extLst>
      <p:ext uri="{BB962C8B-B14F-4D97-AF65-F5344CB8AC3E}">
        <p14:creationId xmlns:p14="http://schemas.microsoft.com/office/powerpoint/2010/main" val="28417013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315</TotalTime>
  <Words>903</Words>
  <Application>Microsoft Office PowerPoint</Application>
  <PresentationFormat>Widescreen</PresentationFormat>
  <Paragraphs>69</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Aptos Display</vt:lpstr>
      <vt:lpstr>Arial</vt:lpstr>
      <vt:lpstr>Office Theme</vt:lpstr>
      <vt:lpstr>L2 of ABM Based Economics From Diagrams to Real Markets Why We Need ABM</vt:lpstr>
      <vt:lpstr>Summary &amp; Overview of Lecture</vt:lpstr>
      <vt:lpstr>The S&amp;D Diagram is not the Market</vt:lpstr>
      <vt:lpstr>S&amp;D Diagrams Require Reservation Prices</vt:lpstr>
      <vt:lpstr>A First Principle for ABM: Actual Behavior</vt:lpstr>
      <vt:lpstr>Real Students Do Not Think Like This</vt:lpstr>
      <vt:lpstr>When Theory Defeats Experience</vt:lpstr>
      <vt:lpstr>How Textbooks Ignore Facts</vt:lpstr>
      <vt:lpstr>The As-If Defense</vt:lpstr>
      <vt:lpstr>Why As-If Defense is Wrong</vt:lpstr>
      <vt:lpstr>The Role of Agent Based Models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Asad Zaman</dc:creator>
  <cp:lastModifiedBy>Asad Zaman</cp:lastModifiedBy>
  <cp:revision>2</cp:revision>
  <dcterms:created xsi:type="dcterms:W3CDTF">2026-05-25T21:02:43Z</dcterms:created>
  <dcterms:modified xsi:type="dcterms:W3CDTF">2026-05-26T02:17:59Z</dcterms:modified>
</cp:coreProperties>
</file>