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9"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5" d="100"/>
          <a:sy n="45" d="100"/>
        </p:scale>
        <p:origin x="1025"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ad Zaman" userId="f5f6a4108be920a5" providerId="LiveId" clId="{EBF71657-CA92-4F2E-816A-A79FC31BAB20}"/>
    <pc:docChg chg="custSel modSld">
      <pc:chgData name="Asad Zaman" userId="f5f6a4108be920a5" providerId="LiveId" clId="{EBF71657-CA92-4F2E-816A-A79FC31BAB20}" dt="2026-06-01T16:41:23.643" v="11" actId="478"/>
      <pc:docMkLst>
        <pc:docMk/>
      </pc:docMkLst>
      <pc:sldChg chg="delSp mod delAnim">
        <pc:chgData name="Asad Zaman" userId="f5f6a4108be920a5" providerId="LiveId" clId="{EBF71657-CA92-4F2E-816A-A79FC31BAB20}" dt="2026-06-01T16:39:58.349" v="0" actId="478"/>
        <pc:sldMkLst>
          <pc:docMk/>
          <pc:sldMk cId="1174773576" sldId="256"/>
        </pc:sldMkLst>
        <pc:picChg chg="del">
          <ac:chgData name="Asad Zaman" userId="f5f6a4108be920a5" providerId="LiveId" clId="{EBF71657-CA92-4F2E-816A-A79FC31BAB20}" dt="2026-06-01T16:39:58.349" v="0" actId="478"/>
          <ac:picMkLst>
            <pc:docMk/>
            <pc:sldMk cId="1174773576" sldId="256"/>
            <ac:picMk id="4" creationId="{85B32BA5-1BAC-2408-7FE4-48384164DC44}"/>
          </ac:picMkLst>
        </pc:picChg>
      </pc:sldChg>
      <pc:sldChg chg="delSp mod delAnim">
        <pc:chgData name="Asad Zaman" userId="f5f6a4108be920a5" providerId="LiveId" clId="{EBF71657-CA92-4F2E-816A-A79FC31BAB20}" dt="2026-06-01T16:40:05.700" v="1" actId="478"/>
        <pc:sldMkLst>
          <pc:docMk/>
          <pc:sldMk cId="1380739841" sldId="257"/>
        </pc:sldMkLst>
        <pc:picChg chg="del">
          <ac:chgData name="Asad Zaman" userId="f5f6a4108be920a5" providerId="LiveId" clId="{EBF71657-CA92-4F2E-816A-A79FC31BAB20}" dt="2026-06-01T16:40:05.700" v="1" actId="478"/>
          <ac:picMkLst>
            <pc:docMk/>
            <pc:sldMk cId="1380739841" sldId="257"/>
            <ac:picMk id="4" creationId="{9E511DFB-C82E-4624-47A0-1F001483C931}"/>
          </ac:picMkLst>
        </pc:picChg>
      </pc:sldChg>
      <pc:sldChg chg="delSp mod delAnim">
        <pc:chgData name="Asad Zaman" userId="f5f6a4108be920a5" providerId="LiveId" clId="{EBF71657-CA92-4F2E-816A-A79FC31BAB20}" dt="2026-06-01T16:40:13.432" v="2" actId="478"/>
        <pc:sldMkLst>
          <pc:docMk/>
          <pc:sldMk cId="1289496854" sldId="258"/>
        </pc:sldMkLst>
        <pc:picChg chg="del">
          <ac:chgData name="Asad Zaman" userId="f5f6a4108be920a5" providerId="LiveId" clId="{EBF71657-CA92-4F2E-816A-A79FC31BAB20}" dt="2026-06-01T16:40:13.432" v="2" actId="478"/>
          <ac:picMkLst>
            <pc:docMk/>
            <pc:sldMk cId="1289496854" sldId="258"/>
            <ac:picMk id="4" creationId="{FA99BBD7-AA0D-4D6B-EF18-89907C293296}"/>
          </ac:picMkLst>
        </pc:picChg>
      </pc:sldChg>
      <pc:sldChg chg="delSp mod delAnim">
        <pc:chgData name="Asad Zaman" userId="f5f6a4108be920a5" providerId="LiveId" clId="{EBF71657-CA92-4F2E-816A-A79FC31BAB20}" dt="2026-06-01T16:40:20.147" v="3" actId="478"/>
        <pc:sldMkLst>
          <pc:docMk/>
          <pc:sldMk cId="3191763053" sldId="259"/>
        </pc:sldMkLst>
        <pc:picChg chg="del">
          <ac:chgData name="Asad Zaman" userId="f5f6a4108be920a5" providerId="LiveId" clId="{EBF71657-CA92-4F2E-816A-A79FC31BAB20}" dt="2026-06-01T16:40:20.147" v="3" actId="478"/>
          <ac:picMkLst>
            <pc:docMk/>
            <pc:sldMk cId="3191763053" sldId="259"/>
            <ac:picMk id="4" creationId="{C8AC64F6-9B65-81E4-A9CA-76362F56CA21}"/>
          </ac:picMkLst>
        </pc:picChg>
      </pc:sldChg>
      <pc:sldChg chg="delSp mod delAnim">
        <pc:chgData name="Asad Zaman" userId="f5f6a4108be920a5" providerId="LiveId" clId="{EBF71657-CA92-4F2E-816A-A79FC31BAB20}" dt="2026-06-01T16:40:30.324" v="4" actId="478"/>
        <pc:sldMkLst>
          <pc:docMk/>
          <pc:sldMk cId="4003273293" sldId="260"/>
        </pc:sldMkLst>
        <pc:picChg chg="del">
          <ac:chgData name="Asad Zaman" userId="f5f6a4108be920a5" providerId="LiveId" clId="{EBF71657-CA92-4F2E-816A-A79FC31BAB20}" dt="2026-06-01T16:40:30.324" v="4" actId="478"/>
          <ac:picMkLst>
            <pc:docMk/>
            <pc:sldMk cId="4003273293" sldId="260"/>
            <ac:picMk id="4" creationId="{E290DE61-10F7-C0F9-4ED8-67E0882A36D6}"/>
          </ac:picMkLst>
        </pc:picChg>
      </pc:sldChg>
      <pc:sldChg chg="delSp mod delAnim">
        <pc:chgData name="Asad Zaman" userId="f5f6a4108be920a5" providerId="LiveId" clId="{EBF71657-CA92-4F2E-816A-A79FC31BAB20}" dt="2026-06-01T16:40:41.243" v="5" actId="478"/>
        <pc:sldMkLst>
          <pc:docMk/>
          <pc:sldMk cId="3906075231" sldId="261"/>
        </pc:sldMkLst>
        <pc:picChg chg="del">
          <ac:chgData name="Asad Zaman" userId="f5f6a4108be920a5" providerId="LiveId" clId="{EBF71657-CA92-4F2E-816A-A79FC31BAB20}" dt="2026-06-01T16:40:41.243" v="5" actId="478"/>
          <ac:picMkLst>
            <pc:docMk/>
            <pc:sldMk cId="3906075231" sldId="261"/>
            <ac:picMk id="4" creationId="{BCFD3EF8-1A71-E7FF-C7E6-789906C0B2E1}"/>
          </ac:picMkLst>
        </pc:picChg>
      </pc:sldChg>
      <pc:sldChg chg="delSp mod delAnim">
        <pc:chgData name="Asad Zaman" userId="f5f6a4108be920a5" providerId="LiveId" clId="{EBF71657-CA92-4F2E-816A-A79FC31BAB20}" dt="2026-06-01T16:40:48.086" v="6" actId="478"/>
        <pc:sldMkLst>
          <pc:docMk/>
          <pc:sldMk cId="2583021277" sldId="262"/>
        </pc:sldMkLst>
        <pc:picChg chg="del">
          <ac:chgData name="Asad Zaman" userId="f5f6a4108be920a5" providerId="LiveId" clId="{EBF71657-CA92-4F2E-816A-A79FC31BAB20}" dt="2026-06-01T16:40:48.086" v="6" actId="478"/>
          <ac:picMkLst>
            <pc:docMk/>
            <pc:sldMk cId="2583021277" sldId="262"/>
            <ac:picMk id="4" creationId="{6A3B8AC7-5982-23E9-3EF9-1B3E7E9CA77B}"/>
          </ac:picMkLst>
        </pc:picChg>
      </pc:sldChg>
      <pc:sldChg chg="delSp mod delAnim">
        <pc:chgData name="Asad Zaman" userId="f5f6a4108be920a5" providerId="LiveId" clId="{EBF71657-CA92-4F2E-816A-A79FC31BAB20}" dt="2026-06-01T16:40:54.044" v="7" actId="478"/>
        <pc:sldMkLst>
          <pc:docMk/>
          <pc:sldMk cId="1719874935" sldId="263"/>
        </pc:sldMkLst>
        <pc:picChg chg="del">
          <ac:chgData name="Asad Zaman" userId="f5f6a4108be920a5" providerId="LiveId" clId="{EBF71657-CA92-4F2E-816A-A79FC31BAB20}" dt="2026-06-01T16:40:54.044" v="7" actId="478"/>
          <ac:picMkLst>
            <pc:docMk/>
            <pc:sldMk cId="1719874935" sldId="263"/>
            <ac:picMk id="4" creationId="{7187E418-F537-F7F0-EF81-0CC51C207D53}"/>
          </ac:picMkLst>
        </pc:picChg>
      </pc:sldChg>
      <pc:sldChg chg="delSp mod delAnim">
        <pc:chgData name="Asad Zaman" userId="f5f6a4108be920a5" providerId="LiveId" clId="{EBF71657-CA92-4F2E-816A-A79FC31BAB20}" dt="2026-06-01T16:41:00.460" v="8" actId="478"/>
        <pc:sldMkLst>
          <pc:docMk/>
          <pc:sldMk cId="2948737048" sldId="264"/>
        </pc:sldMkLst>
        <pc:picChg chg="del">
          <ac:chgData name="Asad Zaman" userId="f5f6a4108be920a5" providerId="LiveId" clId="{EBF71657-CA92-4F2E-816A-A79FC31BAB20}" dt="2026-06-01T16:41:00.460" v="8" actId="478"/>
          <ac:picMkLst>
            <pc:docMk/>
            <pc:sldMk cId="2948737048" sldId="264"/>
            <ac:picMk id="4" creationId="{080FC068-455B-9E09-0ACA-ED2B5439236C}"/>
          </ac:picMkLst>
        </pc:picChg>
      </pc:sldChg>
      <pc:sldChg chg="delSp mod delAnim">
        <pc:chgData name="Asad Zaman" userId="f5f6a4108be920a5" providerId="LiveId" clId="{EBF71657-CA92-4F2E-816A-A79FC31BAB20}" dt="2026-06-01T16:41:16.553" v="10" actId="478"/>
        <pc:sldMkLst>
          <pc:docMk/>
          <pc:sldMk cId="2567391639" sldId="265"/>
        </pc:sldMkLst>
        <pc:picChg chg="del">
          <ac:chgData name="Asad Zaman" userId="f5f6a4108be920a5" providerId="LiveId" clId="{EBF71657-CA92-4F2E-816A-A79FC31BAB20}" dt="2026-06-01T16:41:16.553" v="10" actId="478"/>
          <ac:picMkLst>
            <pc:docMk/>
            <pc:sldMk cId="2567391639" sldId="265"/>
            <ac:picMk id="4" creationId="{F9643168-42E9-911C-F7CF-A1394920014C}"/>
          </ac:picMkLst>
        </pc:picChg>
      </pc:sldChg>
      <pc:sldChg chg="delSp mod delAnim">
        <pc:chgData name="Asad Zaman" userId="f5f6a4108be920a5" providerId="LiveId" clId="{EBF71657-CA92-4F2E-816A-A79FC31BAB20}" dt="2026-06-01T16:41:23.643" v="11" actId="478"/>
        <pc:sldMkLst>
          <pc:docMk/>
          <pc:sldMk cId="3483644657" sldId="266"/>
        </pc:sldMkLst>
        <pc:picChg chg="del">
          <ac:chgData name="Asad Zaman" userId="f5f6a4108be920a5" providerId="LiveId" clId="{EBF71657-CA92-4F2E-816A-A79FC31BAB20}" dt="2026-06-01T16:41:23.643" v="11" actId="478"/>
          <ac:picMkLst>
            <pc:docMk/>
            <pc:sldMk cId="3483644657" sldId="266"/>
            <ac:picMk id="4" creationId="{BB6CA9BC-E73D-86EA-17FD-24367FB2E454}"/>
          </ac:picMkLst>
        </pc:picChg>
      </pc:sldChg>
      <pc:sldChg chg="delSp mod delAnim">
        <pc:chgData name="Asad Zaman" userId="f5f6a4108be920a5" providerId="LiveId" clId="{EBF71657-CA92-4F2E-816A-A79FC31BAB20}" dt="2026-06-01T16:41:09.216" v="9" actId="478"/>
        <pc:sldMkLst>
          <pc:docMk/>
          <pc:sldMk cId="2563185773" sldId="269"/>
        </pc:sldMkLst>
        <pc:picChg chg="del">
          <ac:chgData name="Asad Zaman" userId="f5f6a4108be920a5" providerId="LiveId" clId="{EBF71657-CA92-4F2E-816A-A79FC31BAB20}" dt="2026-06-01T16:41:09.216" v="9" actId="478"/>
          <ac:picMkLst>
            <pc:docMk/>
            <pc:sldMk cId="2563185773" sldId="269"/>
            <ac:picMk id="6" creationId="{E734A69E-CCEA-D0D7-964B-8010FDD46AF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8DEF6E-E712-4E5F-9D3E-C656C62445E2}" type="datetimeFigureOut">
              <a:rPr lang="en-US" smtClean="0"/>
              <a:t>6/1/2026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82F2AE-205C-44B5-B9BA-B088B81F0C56}" type="slidenum">
              <a:rPr lang="en-US" smtClean="0"/>
              <a:t>‹#›</a:t>
            </a:fld>
            <a:endParaRPr lang="en-US"/>
          </a:p>
        </p:txBody>
      </p:sp>
    </p:spTree>
    <p:extLst>
      <p:ext uri="{BB962C8B-B14F-4D97-AF65-F5344CB8AC3E}">
        <p14:creationId xmlns:p14="http://schemas.microsoft.com/office/powerpoint/2010/main" val="4143855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Lecture 3 of ABM-Based Microeconomics.</a:t>
            </a:r>
          </a:p>
          <a:p>
            <a:r>
              <a:rPr lang="en-US" dirty="0"/>
              <a:t>In the first two lectures, we began by looking at supply and demand, and we raised questions about what textbook diagrams show us — and what they leave out.</a:t>
            </a:r>
          </a:p>
          <a:p>
            <a:r>
              <a:rPr lang="en-US" dirty="0"/>
              <a:t>In this lecture, we step back and ask a more basic question: </a:t>
            </a:r>
            <a:r>
              <a:rPr lang="en-US" b="1" dirty="0"/>
              <a:t>what is a model?</a:t>
            </a:r>
            <a:endParaRPr lang="en-US" dirty="0"/>
          </a:p>
          <a:p>
            <a:r>
              <a:rPr lang="en-US" dirty="0"/>
              <a:t>This is important because this course uses agent-based models, while conventional textbooks use a very different kind of model. Before we compare them, we need to understand what models are for.</a:t>
            </a:r>
          </a:p>
          <a:p>
            <a:r>
              <a:rPr lang="en-US" dirty="0"/>
              <a:t>We will distinguish between models used for prediction and models used for explanation and understanding. This distinction will help us see why ABM gives us a very different way of studying economic reality.</a:t>
            </a:r>
          </a:p>
          <a:p>
            <a:endParaRPr lang="en-US" dirty="0"/>
          </a:p>
        </p:txBody>
      </p:sp>
      <p:sp>
        <p:nvSpPr>
          <p:cNvPr id="4" name="Slide Number Placeholder 3"/>
          <p:cNvSpPr>
            <a:spLocks noGrp="1"/>
          </p:cNvSpPr>
          <p:nvPr>
            <p:ph type="sldNum" sz="quarter" idx="5"/>
          </p:nvPr>
        </p:nvSpPr>
        <p:spPr/>
        <p:txBody>
          <a:bodyPr/>
          <a:lstStyle/>
          <a:p>
            <a:fld id="{E682F2AE-205C-44B5-B9BA-B088B81F0C56}" type="slidenum">
              <a:rPr lang="en-US" smtClean="0"/>
              <a:t>1</a:t>
            </a:fld>
            <a:endParaRPr lang="en-US"/>
          </a:p>
        </p:txBody>
      </p:sp>
    </p:spTree>
    <p:extLst>
      <p:ext uri="{BB962C8B-B14F-4D97-AF65-F5344CB8AC3E}">
        <p14:creationId xmlns:p14="http://schemas.microsoft.com/office/powerpoint/2010/main" val="14711243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is an important qualification we need to make here.</a:t>
            </a:r>
          </a:p>
          <a:p>
            <a:r>
              <a:rPr lang="en-US" sz="1200" kern="1200" dirty="0">
                <a:solidFill>
                  <a:schemeClr val="tx1"/>
                </a:solidFill>
                <a:effectLst/>
                <a:latin typeface="+mn-lt"/>
                <a:ea typeface="+mn-ea"/>
                <a:cs typeface="+mn-cs"/>
              </a:rPr>
              <a:t>One might object that textbooks do not present supply and demand merely as a prediction tool. They claim to describe how buyers and sellers actually behave, how firms actually make decisions, and how markets actually work.</a:t>
            </a:r>
          </a:p>
          <a:p>
            <a:r>
              <a:rPr lang="en-US" sz="1200" kern="1200" dirty="0">
                <a:solidFill>
                  <a:schemeClr val="tx1"/>
                </a:solidFill>
                <a:effectLst/>
                <a:latin typeface="+mn-lt"/>
                <a:ea typeface="+mn-ea"/>
                <a:cs typeface="+mn-cs"/>
              </a:rPr>
              <a:t>That is exactly the problem.</a:t>
            </a:r>
          </a:p>
          <a:p>
            <a:r>
              <a:rPr lang="en-US" sz="1200" kern="1200" dirty="0">
                <a:solidFill>
                  <a:schemeClr val="tx1"/>
                </a:solidFill>
                <a:effectLst/>
                <a:latin typeface="+mn-lt"/>
                <a:ea typeface="+mn-ea"/>
                <a:cs typeface="+mn-cs"/>
              </a:rPr>
              <a:t>The methodological defense says that economic theories only need to predict observable outcomes. It does not allow economists to claim that their assumptions accurately describe real firm behavior or real consumer behavior. In fact, the as-if defense explicitly says that assumptions can be highly unrealistic.</a:t>
            </a:r>
          </a:p>
          <a:p>
            <a:r>
              <a:rPr lang="en-US" sz="1200" kern="1200" dirty="0">
                <a:solidFill>
                  <a:schemeClr val="tx1"/>
                </a:solidFill>
                <a:effectLst/>
                <a:latin typeface="+mn-lt"/>
                <a:ea typeface="+mn-ea"/>
                <a:cs typeface="+mn-cs"/>
              </a:rPr>
              <a:t>But in practice, economists and textbooks often slide from one claim to another. A model that was defended as a useful map gets treated as if it were the territory itself. The assumed behavior of the model gets attributed to real buyers and sellers.</a:t>
            </a:r>
          </a:p>
          <a:p>
            <a:r>
              <a:rPr lang="en-US" sz="1200" kern="1200" dirty="0">
                <a:solidFill>
                  <a:schemeClr val="tx1"/>
                </a:solidFill>
                <a:effectLst/>
                <a:latin typeface="+mn-lt"/>
                <a:ea typeface="+mn-ea"/>
                <a:cs typeface="+mn-cs"/>
              </a:rPr>
              <a:t>This is the mistake we must avoid.</a:t>
            </a:r>
          </a:p>
          <a:p>
            <a:r>
              <a:rPr lang="en-US" sz="1200" kern="1200" dirty="0">
                <a:solidFill>
                  <a:schemeClr val="tx1"/>
                </a:solidFill>
                <a:effectLst/>
                <a:latin typeface="+mn-lt"/>
                <a:ea typeface="+mn-ea"/>
                <a:cs typeface="+mn-cs"/>
              </a:rPr>
              <a:t>A model can be useful without being a literal description of reality. But if we want to understand real market processes, we cannot confuse the supply and demand map with the territory. We must go back to the agents, the rules, the information, the contracts, and the actual process by which market outcomes arise.</a:t>
            </a:r>
          </a:p>
          <a:p>
            <a:endParaRPr lang="en-US" dirty="0"/>
          </a:p>
        </p:txBody>
      </p:sp>
      <p:sp>
        <p:nvSpPr>
          <p:cNvPr id="4" name="Slide Number Placeholder 3"/>
          <p:cNvSpPr>
            <a:spLocks noGrp="1"/>
          </p:cNvSpPr>
          <p:nvPr>
            <p:ph type="sldNum" sz="quarter" idx="5"/>
          </p:nvPr>
        </p:nvSpPr>
        <p:spPr/>
        <p:txBody>
          <a:bodyPr/>
          <a:lstStyle/>
          <a:p>
            <a:fld id="{E682F2AE-205C-44B5-B9BA-B088B81F0C56}" type="slidenum">
              <a:rPr lang="en-US" smtClean="0"/>
              <a:t>10</a:t>
            </a:fld>
            <a:endParaRPr lang="en-US"/>
          </a:p>
        </p:txBody>
      </p:sp>
    </p:spTree>
    <p:extLst>
      <p:ext uri="{BB962C8B-B14F-4D97-AF65-F5344CB8AC3E}">
        <p14:creationId xmlns:p14="http://schemas.microsoft.com/office/powerpoint/2010/main" val="2286249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us summarize the main lessons of this lecture.</a:t>
            </a:r>
          </a:p>
          <a:p>
            <a:r>
              <a:rPr lang="en-US" dirty="0"/>
              <a:t>First, models are maps, not mirrors of reality. A model does not reproduce the world exactly. It simplifies the world for a purpose.</a:t>
            </a:r>
          </a:p>
          <a:p>
            <a:r>
              <a:rPr lang="en-US" dirty="0"/>
              <a:t>This means we must avoid mistaking the map for the territory. A textbook model may be useful, but we should not confuse the behavior assumed inside the model with the actual behavior of real buyers, sellers, consumers, or firms.</a:t>
            </a:r>
          </a:p>
          <a:p>
            <a:r>
              <a:rPr lang="en-US" dirty="0"/>
              <a:t>Second, different maps are useful for different purposes. In the same way, different models are useful for different goals. A model designed for prediction may not be the right model for explanation.</a:t>
            </a:r>
          </a:p>
          <a:p>
            <a:r>
              <a:rPr lang="en-US" dirty="0"/>
              <a:t>Third, prediction and explanation are different goals. Prediction focuses on observable outcomes. Explanation requires understanding the process that produces those outcomes.</a:t>
            </a:r>
          </a:p>
          <a:p>
            <a:r>
              <a:rPr lang="en-US" dirty="0"/>
              <a:t>Textbook supply-and-demand models are usually defended in terms of predictive success. Agent-based models, as we will use them in this course, aim at explanatory success.</a:t>
            </a:r>
          </a:p>
          <a:p>
            <a:r>
              <a:rPr lang="en-US" dirty="0"/>
              <a:t>Our goal is not merely to know where the curves cross. Our goal is to understand the market process that could produce such an outcome.</a:t>
            </a:r>
          </a:p>
          <a:p>
            <a:endParaRPr lang="en-US" dirty="0"/>
          </a:p>
        </p:txBody>
      </p:sp>
      <p:sp>
        <p:nvSpPr>
          <p:cNvPr id="4" name="Slide Number Placeholder 3"/>
          <p:cNvSpPr>
            <a:spLocks noGrp="1"/>
          </p:cNvSpPr>
          <p:nvPr>
            <p:ph type="sldNum" sz="quarter" idx="5"/>
          </p:nvPr>
        </p:nvSpPr>
        <p:spPr/>
        <p:txBody>
          <a:bodyPr/>
          <a:lstStyle/>
          <a:p>
            <a:fld id="{E682F2AE-205C-44B5-B9BA-B088B81F0C56}" type="slidenum">
              <a:rPr lang="en-US" smtClean="0"/>
              <a:t>12</a:t>
            </a:fld>
            <a:endParaRPr lang="en-US"/>
          </a:p>
        </p:txBody>
      </p:sp>
    </p:spTree>
    <p:extLst>
      <p:ext uri="{BB962C8B-B14F-4D97-AF65-F5344CB8AC3E}">
        <p14:creationId xmlns:p14="http://schemas.microsoft.com/office/powerpoint/2010/main" val="16279493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next lecture, we will begin building an agent-based model of a rental market.</a:t>
            </a:r>
          </a:p>
          <a:p>
            <a:r>
              <a:rPr lang="en-US" dirty="0"/>
              <a:t>We will not start with supply and demand curves. We will start with the market process itself: students looking for rooms, homeowners offering rooms, information available to each side, offers, negotiations, contracts, and prices.</a:t>
            </a:r>
          </a:p>
          <a:p>
            <a:r>
              <a:rPr lang="en-US" dirty="0"/>
              <a:t>Our goal will be to reproduce the textbook supply-and-demand result, but from the agent level. That means we will ask: what kind of behavior, information, trading rules, and market structure are needed to generate the familiar S&amp;D outcome?</a:t>
            </a:r>
          </a:p>
          <a:p>
            <a:r>
              <a:rPr lang="en-US" dirty="0"/>
              <a:t>This will let us turn the textbook diagram into an explicit process.</a:t>
            </a:r>
          </a:p>
          <a:p>
            <a:r>
              <a:rPr lang="en-US" dirty="0"/>
              <a:t>Instead of simply saying that the market reaches equilibrium, we will ask how such an outcome could arise from the interactions of real agents under specified rules.</a:t>
            </a:r>
          </a:p>
          <a:p>
            <a:r>
              <a:rPr lang="en-US" dirty="0"/>
              <a:t>Once we understand this process, we will be ready for the next step: changing the rules and seeing how the outcome changes.</a:t>
            </a:r>
          </a:p>
          <a:p>
            <a:endParaRPr lang="en-US" dirty="0"/>
          </a:p>
        </p:txBody>
      </p:sp>
      <p:sp>
        <p:nvSpPr>
          <p:cNvPr id="4" name="Slide Number Placeholder 3"/>
          <p:cNvSpPr>
            <a:spLocks noGrp="1"/>
          </p:cNvSpPr>
          <p:nvPr>
            <p:ph type="sldNum" sz="quarter" idx="5"/>
          </p:nvPr>
        </p:nvSpPr>
        <p:spPr/>
        <p:txBody>
          <a:bodyPr/>
          <a:lstStyle/>
          <a:p>
            <a:fld id="{E682F2AE-205C-44B5-B9BA-B088B81F0C56}" type="slidenum">
              <a:rPr lang="en-US" smtClean="0"/>
              <a:t>13</a:t>
            </a:fld>
            <a:endParaRPr lang="en-US"/>
          </a:p>
        </p:txBody>
      </p:sp>
    </p:spTree>
    <p:extLst>
      <p:ext uri="{BB962C8B-B14F-4D97-AF65-F5344CB8AC3E}">
        <p14:creationId xmlns:p14="http://schemas.microsoft.com/office/powerpoint/2010/main" val="557950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lecture is needed because we are changing the way we study economics.</a:t>
            </a:r>
          </a:p>
          <a:p>
            <a:r>
              <a:rPr lang="en-US" dirty="0"/>
              <a:t>Textbook economics usually begins with diagrams, equations, and equilibrium conditions. In this course, we will use agent-based modeling. That means we begin with agents: buyers, sellers, information, rules, contracts, and interaction over time.</a:t>
            </a:r>
          </a:p>
          <a:p>
            <a:r>
              <a:rPr lang="en-US" dirty="0"/>
              <a:t>But before we can compare these two approaches, we need to ask some basic questions.</a:t>
            </a:r>
          </a:p>
          <a:p>
            <a:r>
              <a:rPr lang="en-US" dirty="0"/>
              <a:t>What exactly is a model? What is a model supposed to do? Is a model meant to predict outcomes, or is it meant to help us understand the process that produces those outcomes?</a:t>
            </a:r>
          </a:p>
          <a:p>
            <a:r>
              <a:rPr lang="en-US" dirty="0"/>
              <a:t>And when we have two different models, how do we decide which one is better?</a:t>
            </a:r>
          </a:p>
          <a:p>
            <a:r>
              <a:rPr lang="en-US" dirty="0"/>
              <a:t>These questions are important because models are not neutral. The kind of model we use shapes the kind of reality we are able to see. So before we build our ABM models, we need to understand what modeling itself means.</a:t>
            </a:r>
          </a:p>
          <a:p>
            <a:endParaRPr lang="en-US" dirty="0"/>
          </a:p>
        </p:txBody>
      </p:sp>
      <p:sp>
        <p:nvSpPr>
          <p:cNvPr id="4" name="Slide Number Placeholder 3"/>
          <p:cNvSpPr>
            <a:spLocks noGrp="1"/>
          </p:cNvSpPr>
          <p:nvPr>
            <p:ph type="sldNum" sz="quarter" idx="5"/>
          </p:nvPr>
        </p:nvSpPr>
        <p:spPr/>
        <p:txBody>
          <a:bodyPr/>
          <a:lstStyle/>
          <a:p>
            <a:fld id="{E682F2AE-205C-44B5-B9BA-B088B81F0C56}" type="slidenum">
              <a:rPr lang="en-US" smtClean="0"/>
              <a:t>2</a:t>
            </a:fld>
            <a:endParaRPr lang="en-US"/>
          </a:p>
        </p:txBody>
      </p:sp>
    </p:spTree>
    <p:extLst>
      <p:ext uri="{BB962C8B-B14F-4D97-AF65-F5344CB8AC3E}">
        <p14:creationId xmlns:p14="http://schemas.microsoft.com/office/powerpoint/2010/main" val="1721995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map is not the territory itself. It is a simplified representation of the territory. It leaves out many details, and includes only those details that are useful for a particular purpose.</a:t>
            </a:r>
          </a:p>
          <a:p>
            <a:r>
              <a:rPr lang="en-US" dirty="0"/>
              <a:t>A road map is useful for driving. A subway map is useful for commuting. A hiking trail map is useful for walking through the mountains. None of these maps gives us the complete reality of the place. But each one is useful because it selects the information needed for a particular task.</a:t>
            </a:r>
          </a:p>
          <a:p>
            <a:r>
              <a:rPr lang="en-US" dirty="0"/>
              <a:t>Economic models work in the same way. They simplify reality. They leave out many details. But the real question is not whether they leave things out. Every model must leave things out. The real question is whether the model includes the details that matter for the purpose at hand.</a:t>
            </a:r>
          </a:p>
          <a:p>
            <a:endParaRPr lang="en-US" dirty="0"/>
          </a:p>
        </p:txBody>
      </p:sp>
      <p:sp>
        <p:nvSpPr>
          <p:cNvPr id="4" name="Slide Number Placeholder 3"/>
          <p:cNvSpPr>
            <a:spLocks noGrp="1"/>
          </p:cNvSpPr>
          <p:nvPr>
            <p:ph type="sldNum" sz="quarter" idx="5"/>
          </p:nvPr>
        </p:nvSpPr>
        <p:spPr/>
        <p:txBody>
          <a:bodyPr/>
          <a:lstStyle/>
          <a:p>
            <a:fld id="{E682F2AE-205C-44B5-B9BA-B088B81F0C56}" type="slidenum">
              <a:rPr lang="en-US" smtClean="0"/>
              <a:t>3</a:t>
            </a:fld>
            <a:endParaRPr lang="en-US"/>
          </a:p>
        </p:txBody>
      </p:sp>
    </p:spTree>
    <p:extLst>
      <p:ext uri="{BB962C8B-B14F-4D97-AF65-F5344CB8AC3E}">
        <p14:creationId xmlns:p14="http://schemas.microsoft.com/office/powerpoint/2010/main" val="3314441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Different goals require different models.</a:t>
            </a:r>
          </a:p>
          <a:p>
            <a:r>
              <a:rPr lang="en-US" dirty="0"/>
              <a:t>A model designed for prediction may not be the same as a model designed for understanding. A weather forecast, for example, may tell us that rain is likely tomorrow. But that prediction is different from understanding the atmospheric process that produces rain.</a:t>
            </a:r>
          </a:p>
          <a:p>
            <a:r>
              <a:rPr lang="en-US" dirty="0"/>
              <a:t>The same is true in economics. A model may predict that prices will rise, but still fail to explain how buyers and sellers interact, how information spreads, how offers are made, or how contracts are formed.</a:t>
            </a:r>
          </a:p>
          <a:p>
            <a:r>
              <a:rPr lang="en-US" dirty="0"/>
              <a:t>A crystal ball would be valuable if it predicted the future accurately. But it would not give us understanding, because it would not tell us why the prediction is true.</a:t>
            </a:r>
          </a:p>
          <a:p>
            <a:r>
              <a:rPr lang="en-US" dirty="0"/>
              <a:t>In this course, we are interested in explanation and understanding. That means we want models that reveal causal mechanisms — models that show us how outcomes arise</a:t>
            </a:r>
          </a:p>
          <a:p>
            <a:endParaRPr lang="en-US" dirty="0"/>
          </a:p>
        </p:txBody>
      </p:sp>
      <p:sp>
        <p:nvSpPr>
          <p:cNvPr id="4" name="Slide Number Placeholder 3"/>
          <p:cNvSpPr>
            <a:spLocks noGrp="1"/>
          </p:cNvSpPr>
          <p:nvPr>
            <p:ph type="sldNum" sz="quarter" idx="5"/>
          </p:nvPr>
        </p:nvSpPr>
        <p:spPr/>
        <p:txBody>
          <a:bodyPr/>
          <a:lstStyle/>
          <a:p>
            <a:fld id="{E682F2AE-205C-44B5-B9BA-B088B81F0C56}" type="slidenum">
              <a:rPr lang="en-US" smtClean="0"/>
              <a:t>4</a:t>
            </a:fld>
            <a:endParaRPr lang="en-US"/>
          </a:p>
        </p:txBody>
      </p:sp>
    </p:spTree>
    <p:extLst>
      <p:ext uri="{BB962C8B-B14F-4D97-AF65-F5344CB8AC3E}">
        <p14:creationId xmlns:p14="http://schemas.microsoft.com/office/powerpoint/2010/main" val="3563376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Conventional textbook models are often defended in terms of prediction. The idea is that a model is useful if it predicts observed outcomes — prices, quantities, or equilibrium movements — even if the assumptions behind the model are not realistic.</a:t>
            </a:r>
          </a:p>
          <a:p>
            <a:r>
              <a:rPr lang="en-US" sz="1200" kern="1200" dirty="0">
                <a:solidFill>
                  <a:schemeClr val="tx1"/>
                </a:solidFill>
                <a:effectLst/>
                <a:latin typeface="+mn-lt"/>
                <a:ea typeface="+mn-ea"/>
                <a:cs typeface="+mn-cs"/>
              </a:rPr>
              <a:t>Our simple agent-based models have a different purpose. We are not mainly trying to produce forecasts. We are trying to understand how economic outcomes arise from the behavior and interaction of agents.</a:t>
            </a:r>
          </a:p>
          <a:p>
            <a:r>
              <a:rPr lang="en-US" sz="1200" kern="1200" dirty="0">
                <a:solidFill>
                  <a:schemeClr val="tx1"/>
                </a:solidFill>
                <a:effectLst/>
                <a:latin typeface="+mn-lt"/>
                <a:ea typeface="+mn-ea"/>
                <a:cs typeface="+mn-cs"/>
              </a:rPr>
              <a:t>Good predictions can come from correlations. If two variables regularly move together, that relationship may help us predict one from the other.</a:t>
            </a:r>
          </a:p>
          <a:p>
            <a:r>
              <a:rPr lang="en-US" sz="1200" kern="1200" dirty="0">
                <a:solidFill>
                  <a:schemeClr val="tx1"/>
                </a:solidFill>
                <a:effectLst/>
                <a:latin typeface="+mn-lt"/>
                <a:ea typeface="+mn-ea"/>
                <a:cs typeface="+mn-cs"/>
              </a:rPr>
              <a:t>But explanation and understanding requires more than correlation. Explanation requires a causal mechanism. It tells us why the outcome occurs, how the process works, and what would change if the underlying rules or behavior changed.</a:t>
            </a:r>
          </a:p>
          <a:p>
            <a:endParaRPr lang="en-US" dirty="0"/>
          </a:p>
        </p:txBody>
      </p:sp>
      <p:sp>
        <p:nvSpPr>
          <p:cNvPr id="4" name="Slide Number Placeholder 3"/>
          <p:cNvSpPr>
            <a:spLocks noGrp="1"/>
          </p:cNvSpPr>
          <p:nvPr>
            <p:ph type="sldNum" sz="quarter" idx="5"/>
          </p:nvPr>
        </p:nvSpPr>
        <p:spPr/>
        <p:txBody>
          <a:bodyPr/>
          <a:lstStyle/>
          <a:p>
            <a:fld id="{E682F2AE-205C-44B5-B9BA-B088B81F0C56}" type="slidenum">
              <a:rPr lang="en-US" smtClean="0"/>
              <a:t>5</a:t>
            </a:fld>
            <a:endParaRPr lang="en-US"/>
          </a:p>
        </p:txBody>
      </p:sp>
    </p:spTree>
    <p:extLst>
      <p:ext uri="{BB962C8B-B14F-4D97-AF65-F5344CB8AC3E}">
        <p14:creationId xmlns:p14="http://schemas.microsoft.com/office/powerpoint/2010/main" val="1080755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Prediction focuses on observable outcomes.</a:t>
            </a:r>
          </a:p>
          <a:p>
            <a:r>
              <a:rPr lang="en-US" sz="1200" kern="1200" dirty="0">
                <a:solidFill>
                  <a:schemeClr val="tx1"/>
                </a:solidFill>
                <a:effectLst/>
                <a:latin typeface="+mn-lt"/>
                <a:ea typeface="+mn-ea"/>
                <a:cs typeface="+mn-cs"/>
              </a:rPr>
              <a:t>In the supply-and-demand model, the observable outcomes are things like market prices, quantities demanded, quantities supplied, and the point where supply and demand are equal.</a:t>
            </a:r>
          </a:p>
          <a:p>
            <a:r>
              <a:rPr lang="en-US" sz="1200" kern="1200" dirty="0">
                <a:solidFill>
                  <a:schemeClr val="tx1"/>
                </a:solidFill>
                <a:effectLst/>
                <a:latin typeface="+mn-lt"/>
                <a:ea typeface="+mn-ea"/>
                <a:cs typeface="+mn-cs"/>
              </a:rPr>
              <a:t>The model disregards market details like: how did buyers and sellers actually meet? What did they know? Who made the first offer? How did bargaining take place? Were contracts formed before equilibrium? Did prices change slowly or quickly?</a:t>
            </a:r>
          </a:p>
          <a:p>
            <a:r>
              <a:rPr lang="en-US" sz="1200" kern="1200" dirty="0">
                <a:solidFill>
                  <a:schemeClr val="tx1"/>
                </a:solidFill>
                <a:effectLst/>
                <a:latin typeface="+mn-lt"/>
                <a:ea typeface="+mn-ea"/>
                <a:cs typeface="+mn-cs"/>
              </a:rPr>
              <a:t>Those are questions about process. But the textbook supply-and-demand diagram does not answer process questions.</a:t>
            </a:r>
          </a:p>
          <a:p>
            <a:r>
              <a:rPr lang="en-US" sz="1200" kern="1200" dirty="0">
                <a:solidFill>
                  <a:schemeClr val="tx1"/>
                </a:solidFill>
                <a:effectLst/>
                <a:latin typeface="+mn-lt"/>
                <a:ea typeface="+mn-ea"/>
                <a:cs typeface="+mn-cs"/>
              </a:rPr>
              <a:t>It gives us an outcome: an equilibrium price and quantity. But it does not explain the market process that leads to that outcome</a:t>
            </a:r>
          </a:p>
          <a:p>
            <a:endParaRPr lang="en-US" dirty="0"/>
          </a:p>
        </p:txBody>
      </p:sp>
      <p:sp>
        <p:nvSpPr>
          <p:cNvPr id="4" name="Slide Number Placeholder 3"/>
          <p:cNvSpPr>
            <a:spLocks noGrp="1"/>
          </p:cNvSpPr>
          <p:nvPr>
            <p:ph type="sldNum" sz="quarter" idx="5"/>
          </p:nvPr>
        </p:nvSpPr>
        <p:spPr/>
        <p:txBody>
          <a:bodyPr/>
          <a:lstStyle/>
          <a:p>
            <a:fld id="{E682F2AE-205C-44B5-B9BA-B088B81F0C56}" type="slidenum">
              <a:rPr lang="en-US" smtClean="0"/>
              <a:t>6</a:t>
            </a:fld>
            <a:endParaRPr lang="en-US"/>
          </a:p>
        </p:txBody>
      </p:sp>
    </p:spTree>
    <p:extLst>
      <p:ext uri="{BB962C8B-B14F-4D97-AF65-F5344CB8AC3E}">
        <p14:creationId xmlns:p14="http://schemas.microsoft.com/office/powerpoint/2010/main" val="1444414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Explanation requires us to understand the process that produces the outcome.</a:t>
            </a:r>
          </a:p>
          <a:p>
            <a:r>
              <a:rPr lang="en-US" dirty="0"/>
              <a:t>This is where agent-based models become useful. Instead of beginning with the final equilibrium point, we begin with the people in the market.</a:t>
            </a:r>
          </a:p>
          <a:p>
            <a:r>
              <a:rPr lang="en-US" dirty="0"/>
              <a:t>Who are the agents? What do they know? How do they meet? How are offers made? How are contracts formed? How do prices change over time?</a:t>
            </a:r>
          </a:p>
          <a:p>
            <a:r>
              <a:rPr lang="en-US" dirty="0"/>
              <a:t>These are not minor details. If our goal is understanding, then these are exactly the questions we must ask.</a:t>
            </a:r>
          </a:p>
          <a:p>
            <a:r>
              <a:rPr lang="en-US" dirty="0"/>
              <a:t>A process model explains how outcomes arise. It does not simply say that supply equals demand at equilibrium. It asks how buyers and sellers interact under specific rules, and how their interaction generates the observed result.</a:t>
            </a:r>
          </a:p>
          <a:p>
            <a:r>
              <a:rPr lang="en-US" dirty="0"/>
              <a:t>So the contrast is simple: prediction focuses on the outcome; explanation focuses on the process that produces the outcome.</a:t>
            </a:r>
          </a:p>
          <a:p>
            <a:endParaRPr lang="en-US" dirty="0"/>
          </a:p>
        </p:txBody>
      </p:sp>
      <p:sp>
        <p:nvSpPr>
          <p:cNvPr id="4" name="Slide Number Placeholder 3"/>
          <p:cNvSpPr>
            <a:spLocks noGrp="1"/>
          </p:cNvSpPr>
          <p:nvPr>
            <p:ph type="sldNum" sz="quarter" idx="5"/>
          </p:nvPr>
        </p:nvSpPr>
        <p:spPr/>
        <p:txBody>
          <a:bodyPr/>
          <a:lstStyle/>
          <a:p>
            <a:fld id="{E682F2AE-205C-44B5-B9BA-B088B81F0C56}" type="slidenum">
              <a:rPr lang="en-US" smtClean="0"/>
              <a:t>7</a:t>
            </a:fld>
            <a:endParaRPr lang="en-US"/>
          </a:p>
        </p:txBody>
      </p:sp>
    </p:spTree>
    <p:extLst>
      <p:ext uri="{BB962C8B-B14F-4D97-AF65-F5344CB8AC3E}">
        <p14:creationId xmlns:p14="http://schemas.microsoft.com/office/powerpoint/2010/main" val="3277409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Friedman’s “as-if” defense is very important for understanding textbook methodology.</a:t>
            </a:r>
          </a:p>
          <a:p>
            <a:r>
              <a:rPr lang="en-US" dirty="0"/>
              <a:t>Economists were faced with evidence that firms do not actually behave like the theory says. Surveys of firm behavior showed that firms do not normally calculate marginal revenue and marginal cost in the textbook way. Similarly, studies of consumers show that people do not actually behave like utility-maximizing machines.</a:t>
            </a:r>
          </a:p>
          <a:p>
            <a:r>
              <a:rPr lang="en-US" dirty="0"/>
              <a:t>Friedman’s response was: this does not matter. A model does not need to describe the actual internal process. Firms do not need to literally maximize profits. Consumers do not need to literally maximize utility. It is enough if they behave </a:t>
            </a:r>
            <a:r>
              <a:rPr lang="en-US" b="1" dirty="0"/>
              <a:t>as if</a:t>
            </a:r>
            <a:r>
              <a:rPr lang="en-US" dirty="0"/>
              <a:t> the model were true, and the model gives good predictions of observable outcomes.</a:t>
            </a:r>
          </a:p>
          <a:p>
            <a:r>
              <a:rPr lang="en-US" dirty="0"/>
              <a:t>For our purposes, we do not need to reject this defense. It may be true that unrealistic models can sometimes generate useful predictions. A model can even reverse the actual causal direction and still predict well, if the correlation is stable.</a:t>
            </a:r>
          </a:p>
          <a:p>
            <a:r>
              <a:rPr lang="en-US" dirty="0"/>
              <a:t>But that is not our goal in this course.</a:t>
            </a:r>
          </a:p>
          <a:p>
            <a:r>
              <a:rPr lang="en-US" dirty="0"/>
              <a:t>We are not mainly trying to predict prices and quantities. We are trying to understand market processes. For that purpose, the as-if defense does not help us, because it explicitly sets aside the very thing we want to study: how agents actually behave, how they interact, and how market outcomes are produced.</a:t>
            </a:r>
          </a:p>
          <a:p>
            <a:endParaRPr lang="en-US" dirty="0"/>
          </a:p>
        </p:txBody>
      </p:sp>
      <p:sp>
        <p:nvSpPr>
          <p:cNvPr id="4" name="Slide Number Placeholder 3"/>
          <p:cNvSpPr>
            <a:spLocks noGrp="1"/>
          </p:cNvSpPr>
          <p:nvPr>
            <p:ph type="sldNum" sz="quarter" idx="5"/>
          </p:nvPr>
        </p:nvSpPr>
        <p:spPr/>
        <p:txBody>
          <a:bodyPr/>
          <a:lstStyle/>
          <a:p>
            <a:fld id="{E682F2AE-205C-44B5-B9BA-B088B81F0C56}" type="slidenum">
              <a:rPr lang="en-US" smtClean="0"/>
              <a:t>8</a:t>
            </a:fld>
            <a:endParaRPr lang="en-US"/>
          </a:p>
        </p:txBody>
      </p:sp>
    </p:spTree>
    <p:extLst>
      <p:ext uri="{BB962C8B-B14F-4D97-AF65-F5344CB8AC3E}">
        <p14:creationId xmlns:p14="http://schemas.microsoft.com/office/powerpoint/2010/main" val="2773280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gives us the basic methodological divide.</a:t>
            </a:r>
          </a:p>
          <a:p>
            <a:r>
              <a:rPr lang="en-US" dirty="0"/>
              <a:t>Conventional textbook methodology does not try to model the actual behavior of firms and consumers. It does not ask how firms really decide prices, or how consumers really make choices. Instead, it asks whether the model can generate useful predictions about observable outcomes.</a:t>
            </a:r>
          </a:p>
          <a:p>
            <a:r>
              <a:rPr lang="en-US" dirty="0"/>
              <a:t>Agent-based modeling takes a different path.</a:t>
            </a:r>
          </a:p>
          <a:p>
            <a:r>
              <a:rPr lang="en-US" dirty="0"/>
              <a:t>In ABM, we try to build a representation of the market process itself. We explicitly model agents, information, trading rules, search, bargaining, contracts, timing, and institutions.</a:t>
            </a:r>
          </a:p>
          <a:p>
            <a:r>
              <a:rPr lang="en-US" dirty="0"/>
              <a:t>So the difference is not simply that one model is complicated and the other is simple. The difference is the goal.</a:t>
            </a:r>
          </a:p>
          <a:p>
            <a:r>
              <a:rPr lang="en-US" dirty="0"/>
              <a:t>Textbook models often bypass the market process in order to reach observable outcomes. ABM puts the market process at the center.</a:t>
            </a:r>
          </a:p>
          <a:p>
            <a:r>
              <a:rPr lang="en-US" dirty="0"/>
              <a:t>That is why, in this course, we will use ABM to replace as-if models with more accurate representations of seller and buyer behavior.</a:t>
            </a:r>
          </a:p>
          <a:p>
            <a:endParaRPr lang="en-US" dirty="0"/>
          </a:p>
        </p:txBody>
      </p:sp>
      <p:sp>
        <p:nvSpPr>
          <p:cNvPr id="4" name="Slide Number Placeholder 3"/>
          <p:cNvSpPr>
            <a:spLocks noGrp="1"/>
          </p:cNvSpPr>
          <p:nvPr>
            <p:ph type="sldNum" sz="quarter" idx="5"/>
          </p:nvPr>
        </p:nvSpPr>
        <p:spPr/>
        <p:txBody>
          <a:bodyPr/>
          <a:lstStyle/>
          <a:p>
            <a:fld id="{E682F2AE-205C-44B5-B9BA-B088B81F0C56}" type="slidenum">
              <a:rPr lang="en-US" smtClean="0"/>
              <a:t>9</a:t>
            </a:fld>
            <a:endParaRPr lang="en-US"/>
          </a:p>
        </p:txBody>
      </p:sp>
    </p:spTree>
    <p:extLst>
      <p:ext uri="{BB962C8B-B14F-4D97-AF65-F5344CB8AC3E}">
        <p14:creationId xmlns:p14="http://schemas.microsoft.com/office/powerpoint/2010/main" val="200434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F866-FE8A-C747-F72E-1A0801D657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C58EE4F-2ABA-74EF-6DA3-F066D063E4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C4B766F-CCAB-4F85-4457-E5A1D49F45BB}"/>
              </a:ext>
            </a:extLst>
          </p:cNvPr>
          <p:cNvSpPr>
            <a:spLocks noGrp="1"/>
          </p:cNvSpPr>
          <p:nvPr>
            <p:ph type="dt" sz="half" idx="10"/>
          </p:nvPr>
        </p:nvSpPr>
        <p:spPr/>
        <p:txBody>
          <a:bodyPr/>
          <a:lstStyle/>
          <a:p>
            <a:fld id="{DDCE873A-44E7-4921-A021-57C522C13CA6}" type="datetimeFigureOut">
              <a:rPr lang="en-US" smtClean="0"/>
              <a:t>6/1/2026</a:t>
            </a:fld>
            <a:endParaRPr lang="en-US"/>
          </a:p>
        </p:txBody>
      </p:sp>
      <p:sp>
        <p:nvSpPr>
          <p:cNvPr id="5" name="Footer Placeholder 4">
            <a:extLst>
              <a:ext uri="{FF2B5EF4-FFF2-40B4-BE49-F238E27FC236}">
                <a16:creationId xmlns:a16="http://schemas.microsoft.com/office/drawing/2014/main" id="{48C0EC75-CDE9-B772-D83C-35C67EC8BB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CCA0FE-2D02-0C73-2F4B-6E42FC048932}"/>
              </a:ext>
            </a:extLst>
          </p:cNvPr>
          <p:cNvSpPr>
            <a:spLocks noGrp="1"/>
          </p:cNvSpPr>
          <p:nvPr>
            <p:ph type="sldNum" sz="quarter" idx="12"/>
          </p:nvPr>
        </p:nvSpPr>
        <p:spPr/>
        <p:txBody>
          <a:bodyPr/>
          <a:lstStyle/>
          <a:p>
            <a:fld id="{E73C25CF-1DFE-4DD8-9B8A-72EA4F9A1CEE}" type="slidenum">
              <a:rPr lang="en-US" smtClean="0"/>
              <a:t>‹#›</a:t>
            </a:fld>
            <a:endParaRPr lang="en-US"/>
          </a:p>
        </p:txBody>
      </p:sp>
    </p:spTree>
    <p:extLst>
      <p:ext uri="{BB962C8B-B14F-4D97-AF65-F5344CB8AC3E}">
        <p14:creationId xmlns:p14="http://schemas.microsoft.com/office/powerpoint/2010/main" val="1918750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CAE09-5D34-BA39-202B-C2974CA794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296B4D-E181-BDF8-5C28-59C0D8E9F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AE5659-7089-22C0-EE4A-126123AC5950}"/>
              </a:ext>
            </a:extLst>
          </p:cNvPr>
          <p:cNvSpPr>
            <a:spLocks noGrp="1"/>
          </p:cNvSpPr>
          <p:nvPr>
            <p:ph type="dt" sz="half" idx="10"/>
          </p:nvPr>
        </p:nvSpPr>
        <p:spPr/>
        <p:txBody>
          <a:bodyPr/>
          <a:lstStyle/>
          <a:p>
            <a:fld id="{DDCE873A-44E7-4921-A021-57C522C13CA6}" type="datetimeFigureOut">
              <a:rPr lang="en-US" smtClean="0"/>
              <a:t>6/1/2026</a:t>
            </a:fld>
            <a:endParaRPr lang="en-US"/>
          </a:p>
        </p:txBody>
      </p:sp>
      <p:sp>
        <p:nvSpPr>
          <p:cNvPr id="5" name="Footer Placeholder 4">
            <a:extLst>
              <a:ext uri="{FF2B5EF4-FFF2-40B4-BE49-F238E27FC236}">
                <a16:creationId xmlns:a16="http://schemas.microsoft.com/office/drawing/2014/main" id="{94C0523F-695F-89EF-58EA-00343B23B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13DD4F-52B2-AF8D-2466-946AD0AF6DF1}"/>
              </a:ext>
            </a:extLst>
          </p:cNvPr>
          <p:cNvSpPr>
            <a:spLocks noGrp="1"/>
          </p:cNvSpPr>
          <p:nvPr>
            <p:ph type="sldNum" sz="quarter" idx="12"/>
          </p:nvPr>
        </p:nvSpPr>
        <p:spPr/>
        <p:txBody>
          <a:bodyPr/>
          <a:lstStyle/>
          <a:p>
            <a:fld id="{E73C25CF-1DFE-4DD8-9B8A-72EA4F9A1CEE}" type="slidenum">
              <a:rPr lang="en-US" smtClean="0"/>
              <a:t>‹#›</a:t>
            </a:fld>
            <a:endParaRPr lang="en-US"/>
          </a:p>
        </p:txBody>
      </p:sp>
    </p:spTree>
    <p:extLst>
      <p:ext uri="{BB962C8B-B14F-4D97-AF65-F5344CB8AC3E}">
        <p14:creationId xmlns:p14="http://schemas.microsoft.com/office/powerpoint/2010/main" val="1234160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E78AC9-5A88-487C-8341-6ED60D38AD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5A507AD-BCD0-37BB-0A32-F5AF381CDA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45FF33-4006-50B7-46E2-5D54D7420B12}"/>
              </a:ext>
            </a:extLst>
          </p:cNvPr>
          <p:cNvSpPr>
            <a:spLocks noGrp="1"/>
          </p:cNvSpPr>
          <p:nvPr>
            <p:ph type="dt" sz="half" idx="10"/>
          </p:nvPr>
        </p:nvSpPr>
        <p:spPr/>
        <p:txBody>
          <a:bodyPr/>
          <a:lstStyle/>
          <a:p>
            <a:fld id="{DDCE873A-44E7-4921-A021-57C522C13CA6}" type="datetimeFigureOut">
              <a:rPr lang="en-US" smtClean="0"/>
              <a:t>6/1/2026</a:t>
            </a:fld>
            <a:endParaRPr lang="en-US"/>
          </a:p>
        </p:txBody>
      </p:sp>
      <p:sp>
        <p:nvSpPr>
          <p:cNvPr id="5" name="Footer Placeholder 4">
            <a:extLst>
              <a:ext uri="{FF2B5EF4-FFF2-40B4-BE49-F238E27FC236}">
                <a16:creationId xmlns:a16="http://schemas.microsoft.com/office/drawing/2014/main" id="{356F3F97-C843-56EE-A73C-C25A0598C2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4D2A8A-D321-ED00-F3AC-94C9E4A7B13B}"/>
              </a:ext>
            </a:extLst>
          </p:cNvPr>
          <p:cNvSpPr>
            <a:spLocks noGrp="1"/>
          </p:cNvSpPr>
          <p:nvPr>
            <p:ph type="sldNum" sz="quarter" idx="12"/>
          </p:nvPr>
        </p:nvSpPr>
        <p:spPr/>
        <p:txBody>
          <a:bodyPr/>
          <a:lstStyle/>
          <a:p>
            <a:fld id="{E73C25CF-1DFE-4DD8-9B8A-72EA4F9A1CEE}" type="slidenum">
              <a:rPr lang="en-US" smtClean="0"/>
              <a:t>‹#›</a:t>
            </a:fld>
            <a:endParaRPr lang="en-US"/>
          </a:p>
        </p:txBody>
      </p:sp>
    </p:spTree>
    <p:extLst>
      <p:ext uri="{BB962C8B-B14F-4D97-AF65-F5344CB8AC3E}">
        <p14:creationId xmlns:p14="http://schemas.microsoft.com/office/powerpoint/2010/main" val="2030191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E0B58-11A5-C0EB-8288-A9E67015EB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3A2455-7F10-A29C-05EE-D0A72318E0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05CADE-A31B-DFCA-824A-127A9ED1FF39}"/>
              </a:ext>
            </a:extLst>
          </p:cNvPr>
          <p:cNvSpPr>
            <a:spLocks noGrp="1"/>
          </p:cNvSpPr>
          <p:nvPr>
            <p:ph type="dt" sz="half" idx="10"/>
          </p:nvPr>
        </p:nvSpPr>
        <p:spPr/>
        <p:txBody>
          <a:bodyPr/>
          <a:lstStyle/>
          <a:p>
            <a:fld id="{DDCE873A-44E7-4921-A021-57C522C13CA6}" type="datetimeFigureOut">
              <a:rPr lang="en-US" smtClean="0"/>
              <a:t>6/1/2026</a:t>
            </a:fld>
            <a:endParaRPr lang="en-US"/>
          </a:p>
        </p:txBody>
      </p:sp>
      <p:sp>
        <p:nvSpPr>
          <p:cNvPr id="5" name="Footer Placeholder 4">
            <a:extLst>
              <a:ext uri="{FF2B5EF4-FFF2-40B4-BE49-F238E27FC236}">
                <a16:creationId xmlns:a16="http://schemas.microsoft.com/office/drawing/2014/main" id="{F2BC5DE6-4480-DD52-9C25-8AD5593A00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2BC555-32DC-9BA5-2770-E0F06C5C94D5}"/>
              </a:ext>
            </a:extLst>
          </p:cNvPr>
          <p:cNvSpPr>
            <a:spLocks noGrp="1"/>
          </p:cNvSpPr>
          <p:nvPr>
            <p:ph type="sldNum" sz="quarter" idx="12"/>
          </p:nvPr>
        </p:nvSpPr>
        <p:spPr/>
        <p:txBody>
          <a:bodyPr/>
          <a:lstStyle/>
          <a:p>
            <a:fld id="{E73C25CF-1DFE-4DD8-9B8A-72EA4F9A1CEE}" type="slidenum">
              <a:rPr lang="en-US" smtClean="0"/>
              <a:t>‹#›</a:t>
            </a:fld>
            <a:endParaRPr lang="en-US"/>
          </a:p>
        </p:txBody>
      </p:sp>
    </p:spTree>
    <p:extLst>
      <p:ext uri="{BB962C8B-B14F-4D97-AF65-F5344CB8AC3E}">
        <p14:creationId xmlns:p14="http://schemas.microsoft.com/office/powerpoint/2010/main" val="2605994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B690F-38C5-7BE9-DD58-34C83AFFC1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966F4AD-9E9B-0BB9-C11C-DC51D97D88C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BA6642-5D13-8314-8F1D-C2F0333D0A31}"/>
              </a:ext>
            </a:extLst>
          </p:cNvPr>
          <p:cNvSpPr>
            <a:spLocks noGrp="1"/>
          </p:cNvSpPr>
          <p:nvPr>
            <p:ph type="dt" sz="half" idx="10"/>
          </p:nvPr>
        </p:nvSpPr>
        <p:spPr/>
        <p:txBody>
          <a:bodyPr/>
          <a:lstStyle/>
          <a:p>
            <a:fld id="{DDCE873A-44E7-4921-A021-57C522C13CA6}" type="datetimeFigureOut">
              <a:rPr lang="en-US" smtClean="0"/>
              <a:t>6/1/2026</a:t>
            </a:fld>
            <a:endParaRPr lang="en-US"/>
          </a:p>
        </p:txBody>
      </p:sp>
      <p:sp>
        <p:nvSpPr>
          <p:cNvPr id="5" name="Footer Placeholder 4">
            <a:extLst>
              <a:ext uri="{FF2B5EF4-FFF2-40B4-BE49-F238E27FC236}">
                <a16:creationId xmlns:a16="http://schemas.microsoft.com/office/drawing/2014/main" id="{32810053-F9FB-3DE8-152C-2D9EB2B172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67A4D3-F4AC-B1A0-47D9-DFD116A635EA}"/>
              </a:ext>
            </a:extLst>
          </p:cNvPr>
          <p:cNvSpPr>
            <a:spLocks noGrp="1"/>
          </p:cNvSpPr>
          <p:nvPr>
            <p:ph type="sldNum" sz="quarter" idx="12"/>
          </p:nvPr>
        </p:nvSpPr>
        <p:spPr/>
        <p:txBody>
          <a:bodyPr/>
          <a:lstStyle/>
          <a:p>
            <a:fld id="{E73C25CF-1DFE-4DD8-9B8A-72EA4F9A1CEE}" type="slidenum">
              <a:rPr lang="en-US" smtClean="0"/>
              <a:t>‹#›</a:t>
            </a:fld>
            <a:endParaRPr lang="en-US"/>
          </a:p>
        </p:txBody>
      </p:sp>
    </p:spTree>
    <p:extLst>
      <p:ext uri="{BB962C8B-B14F-4D97-AF65-F5344CB8AC3E}">
        <p14:creationId xmlns:p14="http://schemas.microsoft.com/office/powerpoint/2010/main" val="2757551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8D2D7-ADBD-391C-9CDC-4DFC74044E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3151BA-6001-2247-0C06-7955AD1275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071ACC-4D29-AB90-1EA9-3E567348E5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C1CE5D3-B617-184E-ACE4-21D29AE30271}"/>
              </a:ext>
            </a:extLst>
          </p:cNvPr>
          <p:cNvSpPr>
            <a:spLocks noGrp="1"/>
          </p:cNvSpPr>
          <p:nvPr>
            <p:ph type="dt" sz="half" idx="10"/>
          </p:nvPr>
        </p:nvSpPr>
        <p:spPr/>
        <p:txBody>
          <a:bodyPr/>
          <a:lstStyle/>
          <a:p>
            <a:fld id="{DDCE873A-44E7-4921-A021-57C522C13CA6}" type="datetimeFigureOut">
              <a:rPr lang="en-US" smtClean="0"/>
              <a:t>6/1/2026</a:t>
            </a:fld>
            <a:endParaRPr lang="en-US"/>
          </a:p>
        </p:txBody>
      </p:sp>
      <p:sp>
        <p:nvSpPr>
          <p:cNvPr id="6" name="Footer Placeholder 5">
            <a:extLst>
              <a:ext uri="{FF2B5EF4-FFF2-40B4-BE49-F238E27FC236}">
                <a16:creationId xmlns:a16="http://schemas.microsoft.com/office/drawing/2014/main" id="{45011769-7B88-4D06-41B2-2BDC69B2BF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329C2F-ECC5-B047-4464-4C8A9A15851E}"/>
              </a:ext>
            </a:extLst>
          </p:cNvPr>
          <p:cNvSpPr>
            <a:spLocks noGrp="1"/>
          </p:cNvSpPr>
          <p:nvPr>
            <p:ph type="sldNum" sz="quarter" idx="12"/>
          </p:nvPr>
        </p:nvSpPr>
        <p:spPr/>
        <p:txBody>
          <a:bodyPr/>
          <a:lstStyle/>
          <a:p>
            <a:fld id="{E73C25CF-1DFE-4DD8-9B8A-72EA4F9A1CEE}" type="slidenum">
              <a:rPr lang="en-US" smtClean="0"/>
              <a:t>‹#›</a:t>
            </a:fld>
            <a:endParaRPr lang="en-US"/>
          </a:p>
        </p:txBody>
      </p:sp>
    </p:spTree>
    <p:extLst>
      <p:ext uri="{BB962C8B-B14F-4D97-AF65-F5344CB8AC3E}">
        <p14:creationId xmlns:p14="http://schemas.microsoft.com/office/powerpoint/2010/main" val="827162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03471-C9AE-A3C1-47A3-A48FFD56AA4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F5A5F5-D44E-B775-3A52-AD75ECEDCE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38B235-92A5-470C-6003-332AB0978B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74CDF3-320E-01EA-7B79-EDEF065145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2EFFAC-DE9D-FC2A-837B-F4C71E2D91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B0C71E-35D5-FD6C-B6C7-5F66F2374537}"/>
              </a:ext>
            </a:extLst>
          </p:cNvPr>
          <p:cNvSpPr>
            <a:spLocks noGrp="1"/>
          </p:cNvSpPr>
          <p:nvPr>
            <p:ph type="dt" sz="half" idx="10"/>
          </p:nvPr>
        </p:nvSpPr>
        <p:spPr/>
        <p:txBody>
          <a:bodyPr/>
          <a:lstStyle/>
          <a:p>
            <a:fld id="{DDCE873A-44E7-4921-A021-57C522C13CA6}" type="datetimeFigureOut">
              <a:rPr lang="en-US" smtClean="0"/>
              <a:t>6/1/2026</a:t>
            </a:fld>
            <a:endParaRPr lang="en-US"/>
          </a:p>
        </p:txBody>
      </p:sp>
      <p:sp>
        <p:nvSpPr>
          <p:cNvPr id="8" name="Footer Placeholder 7">
            <a:extLst>
              <a:ext uri="{FF2B5EF4-FFF2-40B4-BE49-F238E27FC236}">
                <a16:creationId xmlns:a16="http://schemas.microsoft.com/office/drawing/2014/main" id="{F217DC5B-A524-7C5B-D740-0E4356A58F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41BBCE-F028-3D0F-7307-D3E693386F4F}"/>
              </a:ext>
            </a:extLst>
          </p:cNvPr>
          <p:cNvSpPr>
            <a:spLocks noGrp="1"/>
          </p:cNvSpPr>
          <p:nvPr>
            <p:ph type="sldNum" sz="quarter" idx="12"/>
          </p:nvPr>
        </p:nvSpPr>
        <p:spPr/>
        <p:txBody>
          <a:bodyPr/>
          <a:lstStyle/>
          <a:p>
            <a:fld id="{E73C25CF-1DFE-4DD8-9B8A-72EA4F9A1CEE}" type="slidenum">
              <a:rPr lang="en-US" smtClean="0"/>
              <a:t>‹#›</a:t>
            </a:fld>
            <a:endParaRPr lang="en-US"/>
          </a:p>
        </p:txBody>
      </p:sp>
    </p:spTree>
    <p:extLst>
      <p:ext uri="{BB962C8B-B14F-4D97-AF65-F5344CB8AC3E}">
        <p14:creationId xmlns:p14="http://schemas.microsoft.com/office/powerpoint/2010/main" val="3749386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B4A10-08E1-D30F-62FB-C2A29F2ADE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C3316F-461B-EAE7-CEF1-397123AB4FBA}"/>
              </a:ext>
            </a:extLst>
          </p:cNvPr>
          <p:cNvSpPr>
            <a:spLocks noGrp="1"/>
          </p:cNvSpPr>
          <p:nvPr>
            <p:ph type="dt" sz="half" idx="10"/>
          </p:nvPr>
        </p:nvSpPr>
        <p:spPr/>
        <p:txBody>
          <a:bodyPr/>
          <a:lstStyle/>
          <a:p>
            <a:fld id="{DDCE873A-44E7-4921-A021-57C522C13CA6}" type="datetimeFigureOut">
              <a:rPr lang="en-US" smtClean="0"/>
              <a:t>6/1/2026</a:t>
            </a:fld>
            <a:endParaRPr lang="en-US"/>
          </a:p>
        </p:txBody>
      </p:sp>
      <p:sp>
        <p:nvSpPr>
          <p:cNvPr id="4" name="Footer Placeholder 3">
            <a:extLst>
              <a:ext uri="{FF2B5EF4-FFF2-40B4-BE49-F238E27FC236}">
                <a16:creationId xmlns:a16="http://schemas.microsoft.com/office/drawing/2014/main" id="{6A1B8672-F8ED-1F9A-EE19-57B12085B5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8DB345-8EEF-1014-EED1-B8C19C5F2FE0}"/>
              </a:ext>
            </a:extLst>
          </p:cNvPr>
          <p:cNvSpPr>
            <a:spLocks noGrp="1"/>
          </p:cNvSpPr>
          <p:nvPr>
            <p:ph type="sldNum" sz="quarter" idx="12"/>
          </p:nvPr>
        </p:nvSpPr>
        <p:spPr/>
        <p:txBody>
          <a:bodyPr/>
          <a:lstStyle/>
          <a:p>
            <a:fld id="{E73C25CF-1DFE-4DD8-9B8A-72EA4F9A1CEE}" type="slidenum">
              <a:rPr lang="en-US" smtClean="0"/>
              <a:t>‹#›</a:t>
            </a:fld>
            <a:endParaRPr lang="en-US"/>
          </a:p>
        </p:txBody>
      </p:sp>
    </p:spTree>
    <p:extLst>
      <p:ext uri="{BB962C8B-B14F-4D97-AF65-F5344CB8AC3E}">
        <p14:creationId xmlns:p14="http://schemas.microsoft.com/office/powerpoint/2010/main" val="4172661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842E5E-5ED0-917E-0F74-CDFE69680AD2}"/>
              </a:ext>
            </a:extLst>
          </p:cNvPr>
          <p:cNvSpPr>
            <a:spLocks noGrp="1"/>
          </p:cNvSpPr>
          <p:nvPr>
            <p:ph type="dt" sz="half" idx="10"/>
          </p:nvPr>
        </p:nvSpPr>
        <p:spPr/>
        <p:txBody>
          <a:bodyPr/>
          <a:lstStyle/>
          <a:p>
            <a:fld id="{DDCE873A-44E7-4921-A021-57C522C13CA6}" type="datetimeFigureOut">
              <a:rPr lang="en-US" smtClean="0"/>
              <a:t>6/1/2026</a:t>
            </a:fld>
            <a:endParaRPr lang="en-US"/>
          </a:p>
        </p:txBody>
      </p:sp>
      <p:sp>
        <p:nvSpPr>
          <p:cNvPr id="3" name="Footer Placeholder 2">
            <a:extLst>
              <a:ext uri="{FF2B5EF4-FFF2-40B4-BE49-F238E27FC236}">
                <a16:creationId xmlns:a16="http://schemas.microsoft.com/office/drawing/2014/main" id="{C98FC4E3-EFB4-C9FF-5989-DD17379C3B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68DC2D-BD03-F6EF-D87B-73DBCFCFDDFC}"/>
              </a:ext>
            </a:extLst>
          </p:cNvPr>
          <p:cNvSpPr>
            <a:spLocks noGrp="1"/>
          </p:cNvSpPr>
          <p:nvPr>
            <p:ph type="sldNum" sz="quarter" idx="12"/>
          </p:nvPr>
        </p:nvSpPr>
        <p:spPr/>
        <p:txBody>
          <a:bodyPr/>
          <a:lstStyle/>
          <a:p>
            <a:fld id="{E73C25CF-1DFE-4DD8-9B8A-72EA4F9A1CEE}" type="slidenum">
              <a:rPr lang="en-US" smtClean="0"/>
              <a:t>‹#›</a:t>
            </a:fld>
            <a:endParaRPr lang="en-US"/>
          </a:p>
        </p:txBody>
      </p:sp>
    </p:spTree>
    <p:extLst>
      <p:ext uri="{BB962C8B-B14F-4D97-AF65-F5344CB8AC3E}">
        <p14:creationId xmlns:p14="http://schemas.microsoft.com/office/powerpoint/2010/main" val="128571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80998-52EC-8A72-628E-D86130EBCA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4E2829-62FE-2BA2-503C-B9F9136859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2B8C1F-8662-A6CD-179A-177FE7C3FE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C08CE6-510D-6081-832E-8F855E870AAC}"/>
              </a:ext>
            </a:extLst>
          </p:cNvPr>
          <p:cNvSpPr>
            <a:spLocks noGrp="1"/>
          </p:cNvSpPr>
          <p:nvPr>
            <p:ph type="dt" sz="half" idx="10"/>
          </p:nvPr>
        </p:nvSpPr>
        <p:spPr/>
        <p:txBody>
          <a:bodyPr/>
          <a:lstStyle/>
          <a:p>
            <a:fld id="{DDCE873A-44E7-4921-A021-57C522C13CA6}" type="datetimeFigureOut">
              <a:rPr lang="en-US" smtClean="0"/>
              <a:t>6/1/2026</a:t>
            </a:fld>
            <a:endParaRPr lang="en-US"/>
          </a:p>
        </p:txBody>
      </p:sp>
      <p:sp>
        <p:nvSpPr>
          <p:cNvPr id="6" name="Footer Placeholder 5">
            <a:extLst>
              <a:ext uri="{FF2B5EF4-FFF2-40B4-BE49-F238E27FC236}">
                <a16:creationId xmlns:a16="http://schemas.microsoft.com/office/drawing/2014/main" id="{9927B483-4A16-418A-ABE8-0FBDD4BC8A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833D9A-5B7B-B908-26A8-2504F30549F2}"/>
              </a:ext>
            </a:extLst>
          </p:cNvPr>
          <p:cNvSpPr>
            <a:spLocks noGrp="1"/>
          </p:cNvSpPr>
          <p:nvPr>
            <p:ph type="sldNum" sz="quarter" idx="12"/>
          </p:nvPr>
        </p:nvSpPr>
        <p:spPr/>
        <p:txBody>
          <a:bodyPr/>
          <a:lstStyle/>
          <a:p>
            <a:fld id="{E73C25CF-1DFE-4DD8-9B8A-72EA4F9A1CEE}" type="slidenum">
              <a:rPr lang="en-US" smtClean="0"/>
              <a:t>‹#›</a:t>
            </a:fld>
            <a:endParaRPr lang="en-US"/>
          </a:p>
        </p:txBody>
      </p:sp>
    </p:spTree>
    <p:extLst>
      <p:ext uri="{BB962C8B-B14F-4D97-AF65-F5344CB8AC3E}">
        <p14:creationId xmlns:p14="http://schemas.microsoft.com/office/powerpoint/2010/main" val="869797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29EA1-D447-5D7E-3720-165F713C1F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63BDE0E-6F0F-29DF-9198-3AFB20E72A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CAB70F-FBBD-B26E-B75C-B7D32BB94D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865B5E-E2E2-89B7-015E-238FA97E8890}"/>
              </a:ext>
            </a:extLst>
          </p:cNvPr>
          <p:cNvSpPr>
            <a:spLocks noGrp="1"/>
          </p:cNvSpPr>
          <p:nvPr>
            <p:ph type="dt" sz="half" idx="10"/>
          </p:nvPr>
        </p:nvSpPr>
        <p:spPr/>
        <p:txBody>
          <a:bodyPr/>
          <a:lstStyle/>
          <a:p>
            <a:fld id="{DDCE873A-44E7-4921-A021-57C522C13CA6}" type="datetimeFigureOut">
              <a:rPr lang="en-US" smtClean="0"/>
              <a:t>6/1/2026</a:t>
            </a:fld>
            <a:endParaRPr lang="en-US"/>
          </a:p>
        </p:txBody>
      </p:sp>
      <p:sp>
        <p:nvSpPr>
          <p:cNvPr id="6" name="Footer Placeholder 5">
            <a:extLst>
              <a:ext uri="{FF2B5EF4-FFF2-40B4-BE49-F238E27FC236}">
                <a16:creationId xmlns:a16="http://schemas.microsoft.com/office/drawing/2014/main" id="{66E008B5-A68E-C5A8-3306-666D882130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54DA71-7A18-6082-775A-661F7E4B95BE}"/>
              </a:ext>
            </a:extLst>
          </p:cNvPr>
          <p:cNvSpPr>
            <a:spLocks noGrp="1"/>
          </p:cNvSpPr>
          <p:nvPr>
            <p:ph type="sldNum" sz="quarter" idx="12"/>
          </p:nvPr>
        </p:nvSpPr>
        <p:spPr/>
        <p:txBody>
          <a:bodyPr/>
          <a:lstStyle/>
          <a:p>
            <a:fld id="{E73C25CF-1DFE-4DD8-9B8A-72EA4F9A1CEE}" type="slidenum">
              <a:rPr lang="en-US" smtClean="0"/>
              <a:t>‹#›</a:t>
            </a:fld>
            <a:endParaRPr lang="en-US"/>
          </a:p>
        </p:txBody>
      </p:sp>
    </p:spTree>
    <p:extLst>
      <p:ext uri="{BB962C8B-B14F-4D97-AF65-F5344CB8AC3E}">
        <p14:creationId xmlns:p14="http://schemas.microsoft.com/office/powerpoint/2010/main" val="3760366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E82AA8-50B9-2FA1-6F0A-0C6D53F2B6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AB4D85-2FC0-5EFD-B5B4-E2F212A875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A8DA16-5297-AC38-9FDE-26F0F8AB10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DCE873A-44E7-4921-A021-57C522C13CA6}" type="datetimeFigureOut">
              <a:rPr lang="en-US" smtClean="0"/>
              <a:t>6/1/2026</a:t>
            </a:fld>
            <a:endParaRPr lang="en-US"/>
          </a:p>
        </p:txBody>
      </p:sp>
      <p:sp>
        <p:nvSpPr>
          <p:cNvPr id="5" name="Footer Placeholder 4">
            <a:extLst>
              <a:ext uri="{FF2B5EF4-FFF2-40B4-BE49-F238E27FC236}">
                <a16:creationId xmlns:a16="http://schemas.microsoft.com/office/drawing/2014/main" id="{DAB75DDB-1CA1-E4E5-4556-BB0325F1ED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4D4A9C9-8BD8-B43A-8575-F8D5C7CC36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73C25CF-1DFE-4DD8-9B8A-72EA4F9A1CEE}" type="slidenum">
              <a:rPr lang="en-US" smtClean="0"/>
              <a:t>‹#›</a:t>
            </a:fld>
            <a:endParaRPr lang="en-US"/>
          </a:p>
        </p:txBody>
      </p:sp>
    </p:spTree>
    <p:extLst>
      <p:ext uri="{BB962C8B-B14F-4D97-AF65-F5344CB8AC3E}">
        <p14:creationId xmlns:p14="http://schemas.microsoft.com/office/powerpoint/2010/main" val="2674560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5E3E4-F3C4-AE19-A036-C0BF3DC0893F}"/>
              </a:ext>
            </a:extLst>
          </p:cNvPr>
          <p:cNvSpPr>
            <a:spLocks noGrp="1"/>
          </p:cNvSpPr>
          <p:nvPr>
            <p:ph type="ctrTitle"/>
          </p:nvPr>
        </p:nvSpPr>
        <p:spPr/>
        <p:txBody>
          <a:bodyPr>
            <a:normAutofit fontScale="90000"/>
          </a:bodyPr>
          <a:lstStyle/>
          <a:p>
            <a:r>
              <a:rPr lang="en-US" dirty="0"/>
              <a:t>ABM  Based Micro</a:t>
            </a:r>
            <a:br>
              <a:rPr lang="en-US" dirty="0"/>
            </a:br>
            <a:r>
              <a:rPr lang="en-US" dirty="0"/>
              <a:t>L3: What Are Models?	Prediction, Understanding, and Economic Reality</a:t>
            </a:r>
          </a:p>
        </p:txBody>
      </p:sp>
      <p:sp>
        <p:nvSpPr>
          <p:cNvPr id="3" name="Subtitle 2">
            <a:extLst>
              <a:ext uri="{FF2B5EF4-FFF2-40B4-BE49-F238E27FC236}">
                <a16:creationId xmlns:a16="http://schemas.microsoft.com/office/drawing/2014/main" id="{C37FB1C4-FF86-A041-1F67-A8317BF9A02B}"/>
              </a:ext>
            </a:extLst>
          </p:cNvPr>
          <p:cNvSpPr>
            <a:spLocks noGrp="1"/>
          </p:cNvSpPr>
          <p:nvPr>
            <p:ph type="subTitle" idx="1"/>
          </p:nvPr>
        </p:nvSpPr>
        <p:spPr/>
        <p:txBody>
          <a:bodyPr/>
          <a:lstStyle/>
          <a:p>
            <a:r>
              <a:rPr lang="en-US" dirty="0"/>
              <a:t>Dr. Asad Zaman</a:t>
            </a:r>
          </a:p>
        </p:txBody>
      </p:sp>
    </p:spTree>
    <p:extLst>
      <p:ext uri="{BB962C8B-B14F-4D97-AF65-F5344CB8AC3E}">
        <p14:creationId xmlns:p14="http://schemas.microsoft.com/office/powerpoint/2010/main" val="1174773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1C36D-6C56-4CBE-1D0A-2C95FB5052EA}"/>
              </a:ext>
            </a:extLst>
          </p:cNvPr>
          <p:cNvSpPr>
            <a:spLocks noGrp="1"/>
          </p:cNvSpPr>
          <p:nvPr>
            <p:ph type="title"/>
          </p:nvPr>
        </p:nvSpPr>
        <p:spPr/>
        <p:txBody>
          <a:bodyPr/>
          <a:lstStyle/>
          <a:p>
            <a:r>
              <a:rPr lang="en-US" dirty="0"/>
              <a:t>Mistaking the Map for the Territory</a:t>
            </a:r>
          </a:p>
        </p:txBody>
      </p:sp>
      <p:sp>
        <p:nvSpPr>
          <p:cNvPr id="3" name="Content Placeholder 2">
            <a:extLst>
              <a:ext uri="{FF2B5EF4-FFF2-40B4-BE49-F238E27FC236}">
                <a16:creationId xmlns:a16="http://schemas.microsoft.com/office/drawing/2014/main" id="{00948BAE-1EB0-835C-67AA-72CFCA553520}"/>
              </a:ext>
            </a:extLst>
          </p:cNvPr>
          <p:cNvSpPr>
            <a:spLocks noGrp="1"/>
          </p:cNvSpPr>
          <p:nvPr>
            <p:ph idx="1"/>
          </p:nvPr>
        </p:nvSpPr>
        <p:spPr/>
        <p:txBody>
          <a:bodyPr/>
          <a:lstStyle/>
          <a:p>
            <a:r>
              <a:rPr lang="en-US" dirty="0"/>
              <a:t>The methodological stance adopted by economists only allows them to say the economic theories predict well.</a:t>
            </a:r>
          </a:p>
          <a:p>
            <a:r>
              <a:rPr lang="en-US" dirty="0"/>
              <a:t>It does not allow them to say that economic assumptions about firm and consumer behavior are accurate.</a:t>
            </a:r>
          </a:p>
          <a:p>
            <a:r>
              <a:rPr lang="en-US" dirty="0"/>
              <a:t>However, economists and textbooks both mistake their maps for the territory, and ascribe the assumed behavior to buyers and sellers. </a:t>
            </a:r>
          </a:p>
        </p:txBody>
      </p:sp>
    </p:spTree>
    <p:extLst>
      <p:ext uri="{BB962C8B-B14F-4D97-AF65-F5344CB8AC3E}">
        <p14:creationId xmlns:p14="http://schemas.microsoft.com/office/powerpoint/2010/main" val="2563185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9371C-4F74-979E-62C1-F210E0AE0271}"/>
              </a:ext>
            </a:extLst>
          </p:cNvPr>
          <p:cNvSpPr>
            <a:spLocks noGrp="1"/>
          </p:cNvSpPr>
          <p:nvPr>
            <p:ph type="title"/>
          </p:nvPr>
        </p:nvSpPr>
        <p:spPr/>
        <p:txBody>
          <a:bodyPr/>
          <a:lstStyle/>
          <a:p>
            <a:r>
              <a:rPr lang="en-US" dirty="0"/>
              <a:t>Emergence</a:t>
            </a:r>
          </a:p>
        </p:txBody>
      </p:sp>
      <p:sp>
        <p:nvSpPr>
          <p:cNvPr id="3" name="Content Placeholder 2">
            <a:extLst>
              <a:ext uri="{FF2B5EF4-FFF2-40B4-BE49-F238E27FC236}">
                <a16:creationId xmlns:a16="http://schemas.microsoft.com/office/drawing/2014/main" id="{0C510902-D78A-3CFA-DECB-F0E9D76D181D}"/>
              </a:ext>
            </a:extLst>
          </p:cNvPr>
          <p:cNvSpPr>
            <a:spLocks noGrp="1"/>
          </p:cNvSpPr>
          <p:nvPr>
            <p:ph idx="1"/>
          </p:nvPr>
        </p:nvSpPr>
        <p:spPr/>
        <p:txBody>
          <a:bodyPr/>
          <a:lstStyle/>
          <a:p>
            <a:r>
              <a:rPr lang="en-US" dirty="0"/>
              <a:t>In textbook models, we take observable outcomes, and build a model which generates matching observations.</a:t>
            </a:r>
          </a:p>
          <a:p>
            <a:r>
              <a:rPr lang="en-US" dirty="0"/>
              <a:t>The success of the model depends on how closely the outcomes generated by model matches actual observations.</a:t>
            </a:r>
          </a:p>
          <a:p>
            <a:r>
              <a:rPr lang="en-US" dirty="0"/>
              <a:t>In ABM, we specify the process, and let the outcomes emerge. </a:t>
            </a:r>
          </a:p>
          <a:p>
            <a:r>
              <a:rPr lang="en-US" dirty="0"/>
              <a:t>We study how varying agent behavior, search patterns, contracting and other aspects of market micro-structure leads to changes in outcomes (instead of building a model to generate a specific outcome)</a:t>
            </a:r>
          </a:p>
        </p:txBody>
      </p:sp>
    </p:spTree>
    <p:extLst>
      <p:ext uri="{BB962C8B-B14F-4D97-AF65-F5344CB8AC3E}">
        <p14:creationId xmlns:p14="http://schemas.microsoft.com/office/powerpoint/2010/main" val="2567391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48E41-1E49-939E-455D-6F079655AE95}"/>
              </a:ext>
            </a:extLst>
          </p:cNvPr>
          <p:cNvSpPr>
            <a:spLocks noGrp="1"/>
          </p:cNvSpPr>
          <p:nvPr>
            <p:ph type="title"/>
          </p:nvPr>
        </p:nvSpPr>
        <p:spPr/>
        <p:txBody>
          <a:bodyPr/>
          <a:lstStyle/>
          <a:p>
            <a:r>
              <a:rPr lang="en-US" dirty="0"/>
              <a:t>What We Have Learned</a:t>
            </a:r>
          </a:p>
        </p:txBody>
      </p:sp>
      <p:sp>
        <p:nvSpPr>
          <p:cNvPr id="3" name="Content Placeholder 2">
            <a:extLst>
              <a:ext uri="{FF2B5EF4-FFF2-40B4-BE49-F238E27FC236}">
                <a16:creationId xmlns:a16="http://schemas.microsoft.com/office/drawing/2014/main" id="{85C150AD-8804-5A3C-AA3C-42CADB3A0948}"/>
              </a:ext>
            </a:extLst>
          </p:cNvPr>
          <p:cNvSpPr>
            <a:spLocks noGrp="1"/>
          </p:cNvSpPr>
          <p:nvPr>
            <p:ph idx="1"/>
          </p:nvPr>
        </p:nvSpPr>
        <p:spPr/>
        <p:txBody>
          <a:bodyPr/>
          <a:lstStyle/>
          <a:p>
            <a:r>
              <a:rPr lang="en-US" dirty="0"/>
              <a:t>Models are Maps, not Mirrors of Reality</a:t>
            </a:r>
          </a:p>
          <a:p>
            <a:r>
              <a:rPr lang="en-US" dirty="0"/>
              <a:t>AVOID mistaking the map for the territory </a:t>
            </a:r>
          </a:p>
          <a:p>
            <a:r>
              <a:rPr lang="en-US" dirty="0"/>
              <a:t>Different maps are useful for different purposes.</a:t>
            </a:r>
          </a:p>
          <a:p>
            <a:r>
              <a:rPr lang="en-US" dirty="0"/>
              <a:t>Predication and Explanation are different goals.</a:t>
            </a:r>
          </a:p>
          <a:p>
            <a:r>
              <a:rPr lang="en-US" dirty="0"/>
              <a:t>Textbook S&amp;D Models aim for predictive success</a:t>
            </a:r>
          </a:p>
          <a:p>
            <a:r>
              <a:rPr lang="en-US" dirty="0"/>
              <a:t>Agent Based Models aim for explanatory success.  </a:t>
            </a:r>
          </a:p>
        </p:txBody>
      </p:sp>
    </p:spTree>
    <p:extLst>
      <p:ext uri="{BB962C8B-B14F-4D97-AF65-F5344CB8AC3E}">
        <p14:creationId xmlns:p14="http://schemas.microsoft.com/office/powerpoint/2010/main" val="3483644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A6C41-7381-FBF6-1E44-40E42D968ECE}"/>
              </a:ext>
            </a:extLst>
          </p:cNvPr>
          <p:cNvSpPr>
            <a:spLocks noGrp="1"/>
          </p:cNvSpPr>
          <p:nvPr>
            <p:ph type="title"/>
          </p:nvPr>
        </p:nvSpPr>
        <p:spPr/>
        <p:txBody>
          <a:bodyPr/>
          <a:lstStyle/>
          <a:p>
            <a:r>
              <a:rPr lang="en-US" dirty="0"/>
              <a:t>Next Lecture: The Market Process</a:t>
            </a:r>
          </a:p>
        </p:txBody>
      </p:sp>
      <p:sp>
        <p:nvSpPr>
          <p:cNvPr id="3" name="Content Placeholder 2">
            <a:extLst>
              <a:ext uri="{FF2B5EF4-FFF2-40B4-BE49-F238E27FC236}">
                <a16:creationId xmlns:a16="http://schemas.microsoft.com/office/drawing/2014/main" id="{4E75AAF7-732D-5190-C47A-5F12D1A1097E}"/>
              </a:ext>
            </a:extLst>
          </p:cNvPr>
          <p:cNvSpPr>
            <a:spLocks noGrp="1"/>
          </p:cNvSpPr>
          <p:nvPr>
            <p:ph idx="1"/>
          </p:nvPr>
        </p:nvSpPr>
        <p:spPr/>
        <p:txBody>
          <a:bodyPr>
            <a:normAutofit/>
          </a:bodyPr>
          <a:lstStyle/>
          <a:p>
            <a:pPr marL="0" indent="0">
              <a:buNone/>
            </a:pPr>
            <a:r>
              <a:rPr lang="en-US" dirty="0"/>
              <a:t>Next, we build a rental-market ABM. We will start with: </a:t>
            </a:r>
          </a:p>
          <a:p>
            <a:pPr marL="0" indent="0">
              <a:buNone/>
            </a:pPr>
            <a:r>
              <a:rPr lang="en-US" dirty="0"/>
              <a:t>	students, 		homeowners, 	rooms, </a:t>
            </a:r>
          </a:p>
          <a:p>
            <a:pPr marL="0" indent="0">
              <a:buNone/>
            </a:pPr>
            <a:r>
              <a:rPr lang="en-US" dirty="0"/>
              <a:t>	information, 	offers, 		contracts, </a:t>
            </a:r>
          </a:p>
          <a:p>
            <a:pPr marL="457200" lvl="1" indent="0">
              <a:buNone/>
            </a:pPr>
            <a:endParaRPr lang="en-US" dirty="0"/>
          </a:p>
          <a:p>
            <a:pPr marL="0" indent="0">
              <a:buNone/>
            </a:pPr>
            <a:r>
              <a:rPr lang="en-US" dirty="0"/>
              <a:t>We will ask: </a:t>
            </a:r>
          </a:p>
          <a:p>
            <a:r>
              <a:rPr lang="en-US" b="1" dirty="0"/>
              <a:t>What market process can generate the textbook S&amp;D outcome?</a:t>
            </a:r>
            <a:endParaRPr lang="en-US" dirty="0"/>
          </a:p>
          <a:p>
            <a:pPr marL="0" indent="0">
              <a:buNone/>
            </a:pPr>
            <a:endParaRPr lang="en-US" dirty="0"/>
          </a:p>
        </p:txBody>
      </p:sp>
    </p:spTree>
    <p:extLst>
      <p:ext uri="{BB962C8B-B14F-4D97-AF65-F5344CB8AC3E}">
        <p14:creationId xmlns:p14="http://schemas.microsoft.com/office/powerpoint/2010/main" val="2367264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FD1A0-524C-8C55-6AE0-FFB802974976}"/>
              </a:ext>
            </a:extLst>
          </p:cNvPr>
          <p:cNvSpPr>
            <a:spLocks noGrp="1"/>
          </p:cNvSpPr>
          <p:nvPr>
            <p:ph type="title"/>
          </p:nvPr>
        </p:nvSpPr>
        <p:spPr/>
        <p:txBody>
          <a:bodyPr/>
          <a:lstStyle/>
          <a:p>
            <a:r>
              <a:rPr lang="en-US"/>
              <a:t>Related Materials</a:t>
            </a:r>
          </a:p>
        </p:txBody>
      </p:sp>
      <p:sp>
        <p:nvSpPr>
          <p:cNvPr id="3" name="Content Placeholder 2">
            <a:extLst>
              <a:ext uri="{FF2B5EF4-FFF2-40B4-BE49-F238E27FC236}">
                <a16:creationId xmlns:a16="http://schemas.microsoft.com/office/drawing/2014/main" id="{929F6FD1-9717-CE6B-082F-B2C27AA7CD30}"/>
              </a:ext>
            </a:extLst>
          </p:cNvPr>
          <p:cNvSpPr>
            <a:spLocks noGrp="1"/>
          </p:cNvSpPr>
          <p:nvPr>
            <p:ph idx="1"/>
          </p:nvPr>
        </p:nvSpPr>
        <p:spPr/>
        <p:txBody>
          <a:bodyPr/>
          <a:lstStyle/>
          <a:p>
            <a:r>
              <a:rPr lang="en-US" dirty="0"/>
              <a:t>Homepage for this online course:   </a:t>
            </a:r>
            <a:r>
              <a:rPr lang="en-US" b="1" i="1" dirty="0"/>
              <a:t>bit.ly/</a:t>
            </a:r>
            <a:r>
              <a:rPr lang="en-US" b="1" i="1" dirty="0" err="1"/>
              <a:t>ABMecon</a:t>
            </a:r>
            <a:endParaRPr lang="en-US" b="1" i="1" dirty="0"/>
          </a:p>
          <a:p>
            <a:r>
              <a:rPr lang="en-US" dirty="0"/>
              <a:t>Signup for Interested Teachers/Students: </a:t>
            </a:r>
            <a:r>
              <a:rPr lang="en-US" b="1" i="1" dirty="0"/>
              <a:t>bit.ly/ABMSD</a:t>
            </a:r>
          </a:p>
          <a:p>
            <a:r>
              <a:rPr lang="en-US" dirty="0"/>
              <a:t>Rebuilding the Social Sciences on Islamic Foundations: </a:t>
            </a:r>
          </a:p>
          <a:p>
            <a:pPr marL="0" indent="0">
              <a:buNone/>
            </a:pPr>
            <a:r>
              <a:rPr lang="en-US" dirty="0"/>
              <a:t>Part 1: </a:t>
            </a:r>
            <a:r>
              <a:rPr lang="en-US" b="1" i="1" dirty="0"/>
              <a:t>bit.ly/AZrss1</a:t>
            </a:r>
            <a:r>
              <a:rPr lang="en-US" dirty="0"/>
              <a:t>    Part 2: </a:t>
            </a:r>
            <a:r>
              <a:rPr lang="en-US" b="1" i="1" dirty="0"/>
              <a:t>bit.ly/AZrss2</a:t>
            </a:r>
          </a:p>
        </p:txBody>
      </p:sp>
    </p:spTree>
    <p:extLst>
      <p:ext uri="{BB962C8B-B14F-4D97-AF65-F5344CB8AC3E}">
        <p14:creationId xmlns:p14="http://schemas.microsoft.com/office/powerpoint/2010/main" val="3571394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9166C-1C50-ED7E-4883-1EBDFBCEC017}"/>
              </a:ext>
            </a:extLst>
          </p:cNvPr>
          <p:cNvSpPr>
            <a:spLocks noGrp="1"/>
          </p:cNvSpPr>
          <p:nvPr>
            <p:ph type="title"/>
          </p:nvPr>
        </p:nvSpPr>
        <p:spPr/>
        <p:txBody>
          <a:bodyPr/>
          <a:lstStyle/>
          <a:p>
            <a:r>
              <a:rPr lang="en-US" dirty="0"/>
              <a:t>Why this lecture is needed?</a:t>
            </a:r>
          </a:p>
        </p:txBody>
      </p:sp>
      <p:sp>
        <p:nvSpPr>
          <p:cNvPr id="3" name="Content Placeholder 2">
            <a:extLst>
              <a:ext uri="{FF2B5EF4-FFF2-40B4-BE49-F238E27FC236}">
                <a16:creationId xmlns:a16="http://schemas.microsoft.com/office/drawing/2014/main" id="{5B620F86-1A13-1FF8-BBAF-26F62581C41F}"/>
              </a:ext>
            </a:extLst>
          </p:cNvPr>
          <p:cNvSpPr>
            <a:spLocks noGrp="1"/>
          </p:cNvSpPr>
          <p:nvPr>
            <p:ph idx="1"/>
          </p:nvPr>
        </p:nvSpPr>
        <p:spPr/>
        <p:txBody>
          <a:bodyPr/>
          <a:lstStyle/>
          <a:p>
            <a:r>
              <a:rPr lang="en-US" dirty="0">
                <a:latin typeface="Consolas" panose="020B0609020204030204" pitchFamily="49" charset="0"/>
              </a:rPr>
              <a:t>This course uses Agent-Based Modeling.	</a:t>
            </a:r>
          </a:p>
          <a:p>
            <a:r>
              <a:rPr lang="en-US" dirty="0">
                <a:latin typeface="Consolas" panose="020B0609020204030204" pitchFamily="49" charset="0"/>
              </a:rPr>
              <a:t>Textbooks use a different kind of model.	</a:t>
            </a:r>
          </a:p>
          <a:p>
            <a:pPr marL="0" indent="0">
              <a:buNone/>
            </a:pPr>
            <a:r>
              <a:rPr lang="en-US" dirty="0"/>
              <a:t>Before comparing them, we must first ask:	</a:t>
            </a:r>
          </a:p>
          <a:p>
            <a:r>
              <a:rPr lang="en-US" dirty="0">
                <a:latin typeface="Consolas" panose="020B0609020204030204" pitchFamily="49" charset="0"/>
              </a:rPr>
              <a:t>What is a model?	</a:t>
            </a:r>
          </a:p>
          <a:p>
            <a:r>
              <a:rPr lang="en-US" dirty="0">
                <a:latin typeface="Consolas" panose="020B0609020204030204" pitchFamily="49" charset="0"/>
              </a:rPr>
              <a:t>What is a model for?	</a:t>
            </a:r>
          </a:p>
          <a:p>
            <a:r>
              <a:rPr lang="en-US" dirty="0">
                <a:latin typeface="Consolas" panose="020B0609020204030204" pitchFamily="49" charset="0"/>
              </a:rPr>
              <a:t>When is one model better than another?</a:t>
            </a:r>
          </a:p>
        </p:txBody>
      </p:sp>
    </p:spTree>
    <p:extLst>
      <p:ext uri="{BB962C8B-B14F-4D97-AF65-F5344CB8AC3E}">
        <p14:creationId xmlns:p14="http://schemas.microsoft.com/office/powerpoint/2010/main" val="1380739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04E31-5441-3062-0FCE-BF7049EBC188}"/>
              </a:ext>
            </a:extLst>
          </p:cNvPr>
          <p:cNvSpPr>
            <a:spLocks noGrp="1"/>
          </p:cNvSpPr>
          <p:nvPr>
            <p:ph type="title"/>
          </p:nvPr>
        </p:nvSpPr>
        <p:spPr/>
        <p:txBody>
          <a:bodyPr/>
          <a:lstStyle/>
          <a:p>
            <a:r>
              <a:rPr lang="en-US" dirty="0"/>
              <a:t>Models are MAPS</a:t>
            </a:r>
          </a:p>
        </p:txBody>
      </p:sp>
      <p:sp>
        <p:nvSpPr>
          <p:cNvPr id="3" name="Content Placeholder 2">
            <a:extLst>
              <a:ext uri="{FF2B5EF4-FFF2-40B4-BE49-F238E27FC236}">
                <a16:creationId xmlns:a16="http://schemas.microsoft.com/office/drawing/2014/main" id="{2B3FCF34-BD77-9C25-FAB6-98D6912405B2}"/>
              </a:ext>
            </a:extLst>
          </p:cNvPr>
          <p:cNvSpPr>
            <a:spLocks noGrp="1"/>
          </p:cNvSpPr>
          <p:nvPr>
            <p:ph idx="1"/>
          </p:nvPr>
        </p:nvSpPr>
        <p:spPr/>
        <p:txBody>
          <a:bodyPr/>
          <a:lstStyle/>
          <a:p>
            <a:r>
              <a:rPr lang="en-US" dirty="0"/>
              <a:t>A road map: useful for driving</a:t>
            </a:r>
          </a:p>
          <a:p>
            <a:r>
              <a:rPr lang="en-US" dirty="0"/>
              <a:t>A subway map: useful for commuting</a:t>
            </a:r>
          </a:p>
          <a:p>
            <a:r>
              <a:rPr lang="en-US" dirty="0"/>
              <a:t>A hiking trails map: useful for tourism</a:t>
            </a:r>
          </a:p>
          <a:p>
            <a:pPr marL="0" indent="0">
              <a:buNone/>
            </a:pPr>
            <a:r>
              <a:rPr lang="en-US" dirty="0"/>
              <a:t>All maps are simplified representations of reality.</a:t>
            </a:r>
          </a:p>
          <a:p>
            <a:pPr marL="0" indent="0">
              <a:buNone/>
            </a:pPr>
            <a:r>
              <a:rPr lang="en-US" dirty="0"/>
              <a:t>The simplification excludes details not relevant to the goal.</a:t>
            </a:r>
          </a:p>
          <a:p>
            <a:pPr marL="0" indent="0">
              <a:buNone/>
            </a:pPr>
            <a:r>
              <a:rPr lang="en-US" dirty="0"/>
              <a:t>And, includes details of relevance to the goal</a:t>
            </a:r>
          </a:p>
        </p:txBody>
      </p:sp>
    </p:spTree>
    <p:extLst>
      <p:ext uri="{BB962C8B-B14F-4D97-AF65-F5344CB8AC3E}">
        <p14:creationId xmlns:p14="http://schemas.microsoft.com/office/powerpoint/2010/main" val="1289496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5D19D-C2CC-E6E5-2381-1D0215C8B793}"/>
              </a:ext>
            </a:extLst>
          </p:cNvPr>
          <p:cNvSpPr>
            <a:spLocks noGrp="1"/>
          </p:cNvSpPr>
          <p:nvPr>
            <p:ph type="title"/>
          </p:nvPr>
        </p:nvSpPr>
        <p:spPr/>
        <p:txBody>
          <a:bodyPr/>
          <a:lstStyle/>
          <a:p>
            <a:r>
              <a:rPr lang="en-US" dirty="0"/>
              <a:t>Different Goals =&gt; Different Models</a:t>
            </a:r>
          </a:p>
        </p:txBody>
      </p:sp>
      <p:sp>
        <p:nvSpPr>
          <p:cNvPr id="3" name="Content Placeholder 2">
            <a:extLst>
              <a:ext uri="{FF2B5EF4-FFF2-40B4-BE49-F238E27FC236}">
                <a16:creationId xmlns:a16="http://schemas.microsoft.com/office/drawing/2014/main" id="{64D102F6-D63C-4E60-A548-3DA7DEE936AC}"/>
              </a:ext>
            </a:extLst>
          </p:cNvPr>
          <p:cNvSpPr>
            <a:spLocks noGrp="1"/>
          </p:cNvSpPr>
          <p:nvPr>
            <p:ph idx="1"/>
          </p:nvPr>
        </p:nvSpPr>
        <p:spPr/>
        <p:txBody>
          <a:bodyPr/>
          <a:lstStyle/>
          <a:p>
            <a:pPr>
              <a:buFont typeface="Consolas" panose="020B0609020204030204" pitchFamily="49" charset="0"/>
              <a:buChar char="⦁"/>
            </a:pPr>
            <a:r>
              <a:rPr lang="en-US" sz="2800" dirty="0">
                <a:solidFill>
                  <a:srgbClr val="000000"/>
                </a:solidFill>
                <a:latin typeface="Consolas" panose="020B0609020204030204" pitchFamily="49" charset="0"/>
              </a:rPr>
              <a:t>A model for prediction may be different from a model for understanding.</a:t>
            </a:r>
          </a:p>
          <a:p>
            <a:pPr>
              <a:buFont typeface="Consolas" panose="020B0609020204030204" pitchFamily="49" charset="0"/>
              <a:buChar char="⦁"/>
            </a:pPr>
            <a:r>
              <a:rPr lang="en-US" sz="2800" dirty="0">
                <a:solidFill>
                  <a:srgbClr val="000000"/>
                </a:solidFill>
                <a:latin typeface="Consolas" panose="020B0609020204030204" pitchFamily="49" charset="0"/>
              </a:rPr>
              <a:t>A model useful for one goal may fail for another.</a:t>
            </a:r>
          </a:p>
          <a:p>
            <a:pPr>
              <a:buFont typeface="Consolas" panose="020B0609020204030204" pitchFamily="49" charset="0"/>
              <a:buChar char="⦁"/>
            </a:pPr>
            <a:r>
              <a:rPr lang="en-US" sz="2800" dirty="0">
                <a:solidFill>
                  <a:srgbClr val="000000"/>
                </a:solidFill>
                <a:latin typeface="Consolas" panose="020B0609020204030204" pitchFamily="49" charset="0"/>
              </a:rPr>
              <a:t>A crystal ball may predict, without explaining why.</a:t>
            </a:r>
          </a:p>
          <a:p>
            <a:pPr>
              <a:buFont typeface="Consolas" panose="020B0609020204030204" pitchFamily="49" charset="0"/>
              <a:buChar char="⦁"/>
            </a:pPr>
            <a:r>
              <a:rPr lang="en-US" sz="2800" dirty="0">
                <a:solidFill>
                  <a:srgbClr val="000000"/>
                </a:solidFill>
                <a:latin typeface="Consolas" panose="020B0609020204030204" pitchFamily="49" charset="0"/>
              </a:rPr>
              <a:t>A model explains “why” by revealing a causal mechanism.</a:t>
            </a:r>
          </a:p>
          <a:p>
            <a:pPr marL="0" indent="0">
              <a:buNone/>
            </a:pPr>
            <a:endParaRPr lang="en-US" sz="2800" dirty="0">
              <a:solidFill>
                <a:srgbClr val="000000"/>
              </a:solidFill>
              <a:latin typeface="Consolas" panose="020B0609020204030204" pitchFamily="49" charset="0"/>
            </a:endParaRPr>
          </a:p>
          <a:p>
            <a:pPr marL="0" indent="0">
              <a:buNone/>
            </a:pPr>
            <a:endParaRPr lang="en-US" dirty="0"/>
          </a:p>
        </p:txBody>
      </p:sp>
    </p:spTree>
    <p:extLst>
      <p:ext uri="{BB962C8B-B14F-4D97-AF65-F5344CB8AC3E}">
        <p14:creationId xmlns:p14="http://schemas.microsoft.com/office/powerpoint/2010/main" val="3191763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A86AD-7865-544C-6628-F6CFC0680E86}"/>
              </a:ext>
            </a:extLst>
          </p:cNvPr>
          <p:cNvSpPr>
            <a:spLocks noGrp="1"/>
          </p:cNvSpPr>
          <p:nvPr>
            <p:ph type="title"/>
          </p:nvPr>
        </p:nvSpPr>
        <p:spPr/>
        <p:txBody>
          <a:bodyPr/>
          <a:lstStyle/>
          <a:p>
            <a:r>
              <a:rPr lang="en-US" dirty="0"/>
              <a:t>Prediction Versus Explanation</a:t>
            </a:r>
          </a:p>
        </p:txBody>
      </p:sp>
      <p:sp>
        <p:nvSpPr>
          <p:cNvPr id="3" name="Content Placeholder 2">
            <a:extLst>
              <a:ext uri="{FF2B5EF4-FFF2-40B4-BE49-F238E27FC236}">
                <a16:creationId xmlns:a16="http://schemas.microsoft.com/office/drawing/2014/main" id="{2636C497-421D-EC48-2CCF-3171E2BAF851}"/>
              </a:ext>
            </a:extLst>
          </p:cNvPr>
          <p:cNvSpPr>
            <a:spLocks noGrp="1"/>
          </p:cNvSpPr>
          <p:nvPr>
            <p:ph idx="1"/>
          </p:nvPr>
        </p:nvSpPr>
        <p:spPr/>
        <p:txBody>
          <a:bodyPr/>
          <a:lstStyle/>
          <a:p>
            <a:r>
              <a:rPr lang="en-US" dirty="0"/>
              <a:t>Conventional Textbook Models aim for predictive success.</a:t>
            </a:r>
          </a:p>
          <a:p>
            <a:r>
              <a:rPr lang="en-US" dirty="0"/>
              <a:t>Our simple Agent Based Models aim for explanation and understanding.</a:t>
            </a:r>
          </a:p>
          <a:p>
            <a:r>
              <a:rPr lang="en-US" dirty="0"/>
              <a:t>Good Predictions can come from correlations.</a:t>
            </a:r>
          </a:p>
          <a:p>
            <a:r>
              <a:rPr lang="en-US" dirty="0"/>
              <a:t>Good Explanations require causal mechanisms. </a:t>
            </a:r>
          </a:p>
        </p:txBody>
      </p:sp>
    </p:spTree>
    <p:extLst>
      <p:ext uri="{BB962C8B-B14F-4D97-AF65-F5344CB8AC3E}">
        <p14:creationId xmlns:p14="http://schemas.microsoft.com/office/powerpoint/2010/main" val="4003273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3903F-62EE-3522-5A81-4595458D916D}"/>
              </a:ext>
            </a:extLst>
          </p:cNvPr>
          <p:cNvSpPr>
            <a:spLocks noGrp="1"/>
          </p:cNvSpPr>
          <p:nvPr>
            <p:ph type="title"/>
          </p:nvPr>
        </p:nvSpPr>
        <p:spPr/>
        <p:txBody>
          <a:bodyPr/>
          <a:lstStyle/>
          <a:p>
            <a:r>
              <a:rPr lang="en-US" dirty="0"/>
              <a:t>Prediction is of Observable Outcomes</a:t>
            </a:r>
          </a:p>
        </p:txBody>
      </p:sp>
      <p:sp>
        <p:nvSpPr>
          <p:cNvPr id="3" name="Content Placeholder 2">
            <a:extLst>
              <a:ext uri="{FF2B5EF4-FFF2-40B4-BE49-F238E27FC236}">
                <a16:creationId xmlns:a16="http://schemas.microsoft.com/office/drawing/2014/main" id="{B0C6F0FE-4FAE-3FB7-C64B-5BECF5ECA7D6}"/>
              </a:ext>
            </a:extLst>
          </p:cNvPr>
          <p:cNvSpPr>
            <a:spLocks noGrp="1"/>
          </p:cNvSpPr>
          <p:nvPr>
            <p:ph idx="1"/>
          </p:nvPr>
        </p:nvSpPr>
        <p:spPr/>
        <p:txBody>
          <a:bodyPr/>
          <a:lstStyle/>
          <a:p>
            <a:pPr marL="0" indent="0">
              <a:buNone/>
            </a:pPr>
            <a:r>
              <a:rPr lang="en-US" dirty="0"/>
              <a:t>Textbook S&amp;D models seek to predict: </a:t>
            </a:r>
          </a:p>
          <a:p>
            <a:r>
              <a:rPr lang="en-US" dirty="0"/>
              <a:t>Observed market prices</a:t>
            </a:r>
          </a:p>
          <a:p>
            <a:r>
              <a:rPr lang="en-US" dirty="0"/>
              <a:t>Quantities Demanded and Supplied</a:t>
            </a:r>
          </a:p>
          <a:p>
            <a:r>
              <a:rPr lang="en-US" dirty="0"/>
              <a:t>Equilibrium between Supply and Demand.</a:t>
            </a:r>
          </a:p>
          <a:p>
            <a:pPr marL="0" indent="0">
              <a:buNone/>
            </a:pPr>
            <a:r>
              <a:rPr lang="en-US" dirty="0"/>
              <a:t>It does not explain the process leading to equilibrium </a:t>
            </a:r>
          </a:p>
          <a:p>
            <a:endParaRPr lang="en-US" dirty="0"/>
          </a:p>
        </p:txBody>
      </p:sp>
    </p:spTree>
    <p:extLst>
      <p:ext uri="{BB962C8B-B14F-4D97-AF65-F5344CB8AC3E}">
        <p14:creationId xmlns:p14="http://schemas.microsoft.com/office/powerpoint/2010/main" val="3906075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D1079-160C-1EA6-F580-41E27F57D951}"/>
              </a:ext>
            </a:extLst>
          </p:cNvPr>
          <p:cNvSpPr>
            <a:spLocks noGrp="1"/>
          </p:cNvSpPr>
          <p:nvPr>
            <p:ph type="title"/>
          </p:nvPr>
        </p:nvSpPr>
        <p:spPr/>
        <p:txBody>
          <a:bodyPr/>
          <a:lstStyle/>
          <a:p>
            <a:r>
              <a:rPr lang="en-US" dirty="0"/>
              <a:t>Explanations: from Understanding Process</a:t>
            </a:r>
          </a:p>
        </p:txBody>
      </p:sp>
      <p:sp>
        <p:nvSpPr>
          <p:cNvPr id="3" name="Content Placeholder 2">
            <a:extLst>
              <a:ext uri="{FF2B5EF4-FFF2-40B4-BE49-F238E27FC236}">
                <a16:creationId xmlns:a16="http://schemas.microsoft.com/office/drawing/2014/main" id="{9537D271-383E-A49F-3449-E7C6115DCA8D}"/>
              </a:ext>
            </a:extLst>
          </p:cNvPr>
          <p:cNvSpPr>
            <a:spLocks noGrp="1"/>
          </p:cNvSpPr>
          <p:nvPr>
            <p:ph idx="1"/>
          </p:nvPr>
        </p:nvSpPr>
        <p:spPr/>
        <p:txBody>
          <a:bodyPr>
            <a:normAutofit/>
          </a:bodyPr>
          <a:lstStyle/>
          <a:p>
            <a:pPr marL="0" indent="0">
              <a:buNone/>
            </a:pPr>
            <a:r>
              <a:rPr lang="en-US" dirty="0"/>
              <a:t>Agent Based Models are models of the process</a:t>
            </a:r>
          </a:p>
          <a:p>
            <a:r>
              <a:rPr lang="en-US" dirty="0">
                <a:latin typeface="Consolas" panose="020B0609020204030204" pitchFamily="49" charset="0"/>
              </a:rPr>
              <a:t>Who are the agents?</a:t>
            </a:r>
          </a:p>
          <a:p>
            <a:r>
              <a:rPr lang="en-US" dirty="0">
                <a:latin typeface="Consolas" panose="020B0609020204030204" pitchFamily="49" charset="0"/>
              </a:rPr>
              <a:t>What do they know?</a:t>
            </a:r>
          </a:p>
          <a:p>
            <a:r>
              <a:rPr lang="en-US" dirty="0">
                <a:latin typeface="Consolas" panose="020B0609020204030204" pitchFamily="49" charset="0"/>
              </a:rPr>
              <a:t>How do they meet?</a:t>
            </a:r>
          </a:p>
          <a:p>
            <a:r>
              <a:rPr lang="en-US" dirty="0">
                <a:latin typeface="Consolas" panose="020B0609020204030204" pitchFamily="49" charset="0"/>
              </a:rPr>
              <a:t>How are offers made?</a:t>
            </a:r>
          </a:p>
          <a:p>
            <a:r>
              <a:rPr lang="en-US" dirty="0">
                <a:latin typeface="Consolas" panose="020B0609020204030204" pitchFamily="49" charset="0"/>
              </a:rPr>
              <a:t>How are contracts formed?</a:t>
            </a:r>
          </a:p>
          <a:p>
            <a:r>
              <a:rPr lang="en-US" dirty="0">
                <a:latin typeface="Consolas" panose="020B0609020204030204" pitchFamily="49" charset="0"/>
              </a:rPr>
              <a:t>How do prices change over time?</a:t>
            </a:r>
          </a:p>
          <a:p>
            <a:pPr marL="0" indent="0">
              <a:buNone/>
            </a:pPr>
            <a:r>
              <a:rPr lang="en-US" dirty="0"/>
              <a:t>Process models explain how outcomes arise.</a:t>
            </a:r>
          </a:p>
          <a:p>
            <a:pPr marL="0" indent="0">
              <a:buNone/>
            </a:pPr>
            <a:endParaRPr lang="en-US" dirty="0"/>
          </a:p>
        </p:txBody>
      </p:sp>
    </p:spTree>
    <p:extLst>
      <p:ext uri="{BB962C8B-B14F-4D97-AF65-F5344CB8AC3E}">
        <p14:creationId xmlns:p14="http://schemas.microsoft.com/office/powerpoint/2010/main" val="2583021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AE0EC-AE19-2D69-187F-0137F27528F0}"/>
              </a:ext>
            </a:extLst>
          </p:cNvPr>
          <p:cNvSpPr>
            <a:spLocks noGrp="1"/>
          </p:cNvSpPr>
          <p:nvPr>
            <p:ph type="title"/>
          </p:nvPr>
        </p:nvSpPr>
        <p:spPr/>
        <p:txBody>
          <a:bodyPr/>
          <a:lstStyle/>
          <a:p>
            <a:r>
              <a:rPr lang="en-US" dirty="0"/>
              <a:t>Friedman’s As-If Defense of </a:t>
            </a:r>
            <a:br>
              <a:rPr lang="en-US" dirty="0"/>
            </a:br>
            <a:r>
              <a:rPr lang="en-US" dirty="0"/>
              <a:t>Textbook Methodology</a:t>
            </a:r>
          </a:p>
        </p:txBody>
      </p:sp>
      <p:sp>
        <p:nvSpPr>
          <p:cNvPr id="3" name="Content Placeholder 2">
            <a:extLst>
              <a:ext uri="{FF2B5EF4-FFF2-40B4-BE49-F238E27FC236}">
                <a16:creationId xmlns:a16="http://schemas.microsoft.com/office/drawing/2014/main" id="{0D35291F-FBEC-9C5F-0E7A-2DD04623E161}"/>
              </a:ext>
            </a:extLst>
          </p:cNvPr>
          <p:cNvSpPr>
            <a:spLocks noGrp="1"/>
          </p:cNvSpPr>
          <p:nvPr>
            <p:ph idx="1"/>
          </p:nvPr>
        </p:nvSpPr>
        <p:spPr/>
        <p:txBody>
          <a:bodyPr/>
          <a:lstStyle/>
          <a:p>
            <a:r>
              <a:rPr lang="en-US" dirty="0"/>
              <a:t>Surveys of firm behavior show that they do not maximize profits</a:t>
            </a:r>
          </a:p>
          <a:p>
            <a:r>
              <a:rPr lang="en-US" dirty="0"/>
              <a:t>Consumer studies show failure of utility maximization.</a:t>
            </a:r>
          </a:p>
          <a:p>
            <a:r>
              <a:rPr lang="en-US" dirty="0"/>
              <a:t>Economists argue that models need not accurately represent the market processes.</a:t>
            </a:r>
          </a:p>
          <a:p>
            <a:r>
              <a:rPr lang="en-US" dirty="0"/>
              <a:t>Successful models should predict outcomes – prices, quantities – accurately. </a:t>
            </a:r>
          </a:p>
          <a:p>
            <a:r>
              <a:rPr lang="en-US" dirty="0"/>
              <a:t>In this case we say: firms behave AS-IF they maximize profits – and consumers behave AS-IF they </a:t>
            </a:r>
            <a:r>
              <a:rPr lang="en-US"/>
              <a:t>maximize utility</a:t>
            </a:r>
            <a:endParaRPr lang="en-US" dirty="0"/>
          </a:p>
        </p:txBody>
      </p:sp>
    </p:spTree>
    <p:extLst>
      <p:ext uri="{BB962C8B-B14F-4D97-AF65-F5344CB8AC3E}">
        <p14:creationId xmlns:p14="http://schemas.microsoft.com/office/powerpoint/2010/main" val="1719874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54ACF-AD08-1379-A4A0-DB5FA5E89955}"/>
              </a:ext>
            </a:extLst>
          </p:cNvPr>
          <p:cNvSpPr>
            <a:spLocks noGrp="1"/>
          </p:cNvSpPr>
          <p:nvPr>
            <p:ph type="title"/>
          </p:nvPr>
        </p:nvSpPr>
        <p:spPr/>
        <p:txBody>
          <a:bodyPr/>
          <a:lstStyle/>
          <a:p>
            <a:r>
              <a:rPr lang="en-US" dirty="0"/>
              <a:t>The Methodological Divide</a:t>
            </a:r>
          </a:p>
        </p:txBody>
      </p:sp>
      <p:sp>
        <p:nvSpPr>
          <p:cNvPr id="3" name="Content Placeholder 2">
            <a:extLst>
              <a:ext uri="{FF2B5EF4-FFF2-40B4-BE49-F238E27FC236}">
                <a16:creationId xmlns:a16="http://schemas.microsoft.com/office/drawing/2014/main" id="{92421C61-8B2B-D3E2-8700-EF7D005E7B87}"/>
              </a:ext>
            </a:extLst>
          </p:cNvPr>
          <p:cNvSpPr>
            <a:spLocks noGrp="1"/>
          </p:cNvSpPr>
          <p:nvPr>
            <p:ph idx="1"/>
          </p:nvPr>
        </p:nvSpPr>
        <p:spPr/>
        <p:txBody>
          <a:bodyPr/>
          <a:lstStyle/>
          <a:p>
            <a:r>
              <a:rPr lang="en-US" dirty="0"/>
              <a:t>Conventional Methodology abandons the attempt to model firm behavior and consumer behavior. </a:t>
            </a:r>
          </a:p>
          <a:p>
            <a:r>
              <a:rPr lang="en-US" dirty="0"/>
              <a:t>Agent Based Models are built on representations of the market.</a:t>
            </a:r>
          </a:p>
          <a:p>
            <a:r>
              <a:rPr lang="en-US" dirty="0"/>
              <a:t>They explicitly model the </a:t>
            </a:r>
            <a:r>
              <a:rPr lang="en-US" b="1" dirty="0"/>
              <a:t>agents, information, trading rules, search, bargaining, contracts, timing, and institutions.</a:t>
            </a:r>
          </a:p>
          <a:p>
            <a:r>
              <a:rPr lang="en-US" b="1" dirty="0"/>
              <a:t>ABM </a:t>
            </a:r>
            <a:r>
              <a:rPr lang="en-US" dirty="0"/>
              <a:t>seeks to replace AS-IF models by more accurate representations of seller and buyer behavior. </a:t>
            </a:r>
            <a:endParaRPr lang="en-US" b="1" dirty="0"/>
          </a:p>
          <a:p>
            <a:endParaRPr lang="en-US" dirty="0"/>
          </a:p>
        </p:txBody>
      </p:sp>
    </p:spTree>
    <p:extLst>
      <p:ext uri="{BB962C8B-B14F-4D97-AF65-F5344CB8AC3E}">
        <p14:creationId xmlns:p14="http://schemas.microsoft.com/office/powerpoint/2010/main" val="2948737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1144</TotalTime>
  <Words>2795</Words>
  <Application>Microsoft Office PowerPoint</Application>
  <PresentationFormat>Widescreen</PresentationFormat>
  <Paragraphs>159</Paragraphs>
  <Slides>14</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Consolas</vt:lpstr>
      <vt:lpstr>Office Theme</vt:lpstr>
      <vt:lpstr>ABM  Based Micro L3: What Are Models? Prediction, Understanding, and Economic Reality</vt:lpstr>
      <vt:lpstr>Why this lecture is needed?</vt:lpstr>
      <vt:lpstr>Models are MAPS</vt:lpstr>
      <vt:lpstr>Different Goals =&gt; Different Models</vt:lpstr>
      <vt:lpstr>Prediction Versus Explanation</vt:lpstr>
      <vt:lpstr>Prediction is of Observable Outcomes</vt:lpstr>
      <vt:lpstr>Explanations: from Understanding Process</vt:lpstr>
      <vt:lpstr>Friedman’s As-If Defense of  Textbook Methodology</vt:lpstr>
      <vt:lpstr>The Methodological Divide</vt:lpstr>
      <vt:lpstr>Mistaking the Map for the Territory</vt:lpstr>
      <vt:lpstr>Emergence</vt:lpstr>
      <vt:lpstr>What We Have Learned</vt:lpstr>
      <vt:lpstr>Next Lecture: The Market Process</vt:lpstr>
      <vt:lpstr>Related Materials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Asad Zaman</dc:creator>
  <cp:lastModifiedBy>Asad Zaman</cp:lastModifiedBy>
  <cp:revision>2</cp:revision>
  <dcterms:created xsi:type="dcterms:W3CDTF">2026-05-30T19:45:21Z</dcterms:created>
  <dcterms:modified xsi:type="dcterms:W3CDTF">2026-06-01T16:41:28Z</dcterms:modified>
</cp:coreProperties>
</file>