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9" r:id="rId4"/>
    <p:sldId id="280" r:id="rId5"/>
    <p:sldId id="281" r:id="rId6"/>
    <p:sldId id="260" r:id="rId7"/>
    <p:sldId id="282" r:id="rId8"/>
    <p:sldId id="266" r:id="rId9"/>
    <p:sldId id="270" r:id="rId10"/>
    <p:sldId id="283" r:id="rId11"/>
    <p:sldId id="284" r:id="rId12"/>
    <p:sldId id="285" r:id="rId13"/>
    <p:sldId id="286" r:id="rId14"/>
    <p:sldId id="287" r:id="rId15"/>
    <p:sldId id="288" r:id="rId16"/>
    <p:sldId id="277" r:id="rId17"/>
    <p:sldId id="278" r:id="rId18"/>
    <p:sldId id="289" r:id="rId19"/>
    <p:sldId id="291" r:id="rId20"/>
    <p:sldId id="308" r:id="rId21"/>
    <p:sldId id="292" r:id="rId22"/>
    <p:sldId id="309" r:id="rId23"/>
    <p:sldId id="301" r:id="rId24"/>
    <p:sldId id="310" r:id="rId25"/>
    <p:sldId id="311" r:id="rId26"/>
    <p:sldId id="31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F277D7-532C-4C0A-BF23-9AEC43AC8EB6}" v="17" dt="2026-06-07T00:46:51.8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5" d="100"/>
          <a:sy n="45" d="100"/>
        </p:scale>
        <p:origin x="1025"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F5A3B8-012A-415F-ADE9-3A70E50AEA61}" type="datetimeFigureOut">
              <a:rPr lang="en-US" smtClean="0"/>
              <a:t>6/7/2026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0C2869-32A8-4122-9D6B-295E7DC81A5A}" type="slidenum">
              <a:rPr lang="en-US" smtClean="0"/>
              <a:t>‹#›</a:t>
            </a:fld>
            <a:endParaRPr lang="en-US"/>
          </a:p>
        </p:txBody>
      </p:sp>
    </p:spTree>
    <p:extLst>
      <p:ext uri="{BB962C8B-B14F-4D97-AF65-F5344CB8AC3E}">
        <p14:creationId xmlns:p14="http://schemas.microsoft.com/office/powerpoint/2010/main" val="3277039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Lecture 4 of ABM-Based Microeconomics.</a:t>
            </a:r>
          </a:p>
          <a:p>
            <a:r>
              <a:rPr lang="en-US" dirty="0"/>
              <a:t>In the first three lectures, we asked what the supply-and-demand diagram hides. We saw that the diagram shows us an equilibrium outcome, but not the market process that could produce it. We also saw that agent-based models give us a way to study that process directly.</a:t>
            </a:r>
          </a:p>
          <a:p>
            <a:r>
              <a:rPr lang="en-US" dirty="0"/>
              <a:t>In this lecture, we begin the actual construction. We will build a very simple rental-market model from individual students and homeowners. Then we will ask whether this simple agent-based model can reproduce the familiar supply-and-demand equilibrium.</a:t>
            </a:r>
          </a:p>
          <a:p>
            <a:r>
              <a:rPr lang="en-US" dirty="0"/>
              <a:t>The goal is to understand what assumptions are needed for that result to emerge.</a:t>
            </a:r>
          </a:p>
          <a:p>
            <a:endParaRPr lang="en-US" dirty="0"/>
          </a:p>
        </p:txBody>
      </p:sp>
      <p:sp>
        <p:nvSpPr>
          <p:cNvPr id="4" name="Slide Number Placeholder 3"/>
          <p:cNvSpPr>
            <a:spLocks noGrp="1"/>
          </p:cNvSpPr>
          <p:nvPr>
            <p:ph type="sldNum" sz="quarter" idx="5"/>
          </p:nvPr>
        </p:nvSpPr>
        <p:spPr/>
        <p:txBody>
          <a:bodyPr/>
          <a:lstStyle/>
          <a:p>
            <a:fld id="{F50C2869-32A8-4122-9D6B-295E7DC81A5A}" type="slidenum">
              <a:rPr lang="en-US" smtClean="0"/>
              <a:t>1</a:t>
            </a:fld>
            <a:endParaRPr lang="en-US"/>
          </a:p>
        </p:txBody>
      </p:sp>
    </p:spTree>
    <p:extLst>
      <p:ext uri="{BB962C8B-B14F-4D97-AF65-F5344CB8AC3E}">
        <p14:creationId xmlns:p14="http://schemas.microsoft.com/office/powerpoint/2010/main" val="2622855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student’s maximum rental budget is below homeowner minimum acceptable rent, no deal is possible.</a:t>
            </a:r>
          </a:p>
        </p:txBody>
      </p:sp>
      <p:sp>
        <p:nvSpPr>
          <p:cNvPr id="4" name="Slide Number Placeholder 3"/>
          <p:cNvSpPr>
            <a:spLocks noGrp="1"/>
          </p:cNvSpPr>
          <p:nvPr>
            <p:ph type="sldNum" sz="quarter" idx="5"/>
          </p:nvPr>
        </p:nvSpPr>
        <p:spPr/>
        <p:txBody>
          <a:bodyPr/>
          <a:lstStyle/>
          <a:p>
            <a:fld id="{F50C2869-32A8-4122-9D6B-295E7DC81A5A}" type="slidenum">
              <a:rPr lang="en-US" smtClean="0"/>
              <a:t>10</a:t>
            </a:fld>
            <a:endParaRPr lang="en-US"/>
          </a:p>
        </p:txBody>
      </p:sp>
    </p:spTree>
    <p:extLst>
      <p:ext uri="{BB962C8B-B14F-4D97-AF65-F5344CB8AC3E}">
        <p14:creationId xmlns:p14="http://schemas.microsoft.com/office/powerpoint/2010/main" val="33085453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Homeowner P wants at least 50, while Student B has a budget of 200. Any rent between 50 and 200 is possible. </a:t>
            </a:r>
          </a:p>
        </p:txBody>
      </p:sp>
      <p:sp>
        <p:nvSpPr>
          <p:cNvPr id="4" name="Slide Number Placeholder 3"/>
          <p:cNvSpPr>
            <a:spLocks noGrp="1"/>
          </p:cNvSpPr>
          <p:nvPr>
            <p:ph type="sldNum" sz="quarter" idx="5"/>
          </p:nvPr>
        </p:nvSpPr>
        <p:spPr/>
        <p:txBody>
          <a:bodyPr/>
          <a:lstStyle/>
          <a:p>
            <a:fld id="{F50C2869-32A8-4122-9D6B-295E7DC81A5A}" type="slidenum">
              <a:rPr lang="en-US" smtClean="0"/>
              <a:t>11</a:t>
            </a:fld>
            <a:endParaRPr lang="en-US"/>
          </a:p>
        </p:txBody>
      </p:sp>
    </p:spTree>
    <p:extLst>
      <p:ext uri="{BB962C8B-B14F-4D97-AF65-F5344CB8AC3E}">
        <p14:creationId xmlns:p14="http://schemas.microsoft.com/office/powerpoint/2010/main" val="38983790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 Budget is 300, and Homeowner wants 250. Rent will be between these two numbers</a:t>
            </a:r>
          </a:p>
        </p:txBody>
      </p:sp>
      <p:sp>
        <p:nvSpPr>
          <p:cNvPr id="4" name="Slide Number Placeholder 3"/>
          <p:cNvSpPr>
            <a:spLocks noGrp="1"/>
          </p:cNvSpPr>
          <p:nvPr>
            <p:ph type="sldNum" sz="quarter" idx="5"/>
          </p:nvPr>
        </p:nvSpPr>
        <p:spPr/>
        <p:txBody>
          <a:bodyPr/>
          <a:lstStyle/>
          <a:p>
            <a:fld id="{F50C2869-32A8-4122-9D6B-295E7DC81A5A}" type="slidenum">
              <a:rPr lang="en-US" smtClean="0"/>
              <a:t>12</a:t>
            </a:fld>
            <a:endParaRPr lang="en-US"/>
          </a:p>
        </p:txBody>
      </p:sp>
    </p:spTree>
    <p:extLst>
      <p:ext uri="{BB962C8B-B14F-4D97-AF65-F5344CB8AC3E}">
        <p14:creationId xmlns:p14="http://schemas.microsoft.com/office/powerpoint/2010/main" val="36830441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 Budget is less than Homeowner’s demand. No Deal</a:t>
            </a:r>
          </a:p>
        </p:txBody>
      </p:sp>
      <p:sp>
        <p:nvSpPr>
          <p:cNvPr id="4" name="Slide Number Placeholder 3"/>
          <p:cNvSpPr>
            <a:spLocks noGrp="1"/>
          </p:cNvSpPr>
          <p:nvPr>
            <p:ph type="sldNum" sz="quarter" idx="5"/>
          </p:nvPr>
        </p:nvSpPr>
        <p:spPr/>
        <p:txBody>
          <a:bodyPr/>
          <a:lstStyle/>
          <a:p>
            <a:fld id="{F50C2869-32A8-4122-9D6B-295E7DC81A5A}" type="slidenum">
              <a:rPr lang="en-US" smtClean="0"/>
              <a:t>13</a:t>
            </a:fld>
            <a:endParaRPr lang="en-US"/>
          </a:p>
        </p:txBody>
      </p:sp>
    </p:spTree>
    <p:extLst>
      <p:ext uri="{BB962C8B-B14F-4D97-AF65-F5344CB8AC3E}">
        <p14:creationId xmlns:p14="http://schemas.microsoft.com/office/powerpoint/2010/main" val="21856128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budget of 500 is far above Homeowner’s demand of 150. Any rent between 150 and 500 may emerge from negotiations.</a:t>
            </a:r>
          </a:p>
        </p:txBody>
      </p:sp>
      <p:sp>
        <p:nvSpPr>
          <p:cNvPr id="4" name="Slide Number Placeholder 3"/>
          <p:cNvSpPr>
            <a:spLocks noGrp="1"/>
          </p:cNvSpPr>
          <p:nvPr>
            <p:ph type="sldNum" sz="quarter" idx="5"/>
          </p:nvPr>
        </p:nvSpPr>
        <p:spPr/>
        <p:txBody>
          <a:bodyPr/>
          <a:lstStyle/>
          <a:p>
            <a:fld id="{F50C2869-32A8-4122-9D6B-295E7DC81A5A}" type="slidenum">
              <a:rPr lang="en-US" smtClean="0"/>
              <a:t>14</a:t>
            </a:fld>
            <a:endParaRPr lang="en-US"/>
          </a:p>
        </p:txBody>
      </p:sp>
    </p:spTree>
    <p:extLst>
      <p:ext uri="{BB962C8B-B14F-4D97-AF65-F5344CB8AC3E}">
        <p14:creationId xmlns:p14="http://schemas.microsoft.com/office/powerpoint/2010/main" val="37778800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 Budget is more than Homeowner demand. Deal can be at any point between 450 and 600</a:t>
            </a:r>
          </a:p>
        </p:txBody>
      </p:sp>
      <p:sp>
        <p:nvSpPr>
          <p:cNvPr id="4" name="Slide Number Placeholder 3"/>
          <p:cNvSpPr>
            <a:spLocks noGrp="1"/>
          </p:cNvSpPr>
          <p:nvPr>
            <p:ph type="sldNum" sz="quarter" idx="5"/>
          </p:nvPr>
        </p:nvSpPr>
        <p:spPr/>
        <p:txBody>
          <a:bodyPr/>
          <a:lstStyle/>
          <a:p>
            <a:fld id="{F50C2869-32A8-4122-9D6B-295E7DC81A5A}" type="slidenum">
              <a:rPr lang="en-US" smtClean="0"/>
              <a:t>15</a:t>
            </a:fld>
            <a:endParaRPr lang="en-US"/>
          </a:p>
        </p:txBody>
      </p:sp>
    </p:spTree>
    <p:extLst>
      <p:ext uri="{BB962C8B-B14F-4D97-AF65-F5344CB8AC3E}">
        <p14:creationId xmlns:p14="http://schemas.microsoft.com/office/powerpoint/2010/main" val="11280110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end of day 1, we have four contracts with wide range of rents, and two unmatched pairs of students and homeowners. </a:t>
            </a:r>
          </a:p>
        </p:txBody>
      </p:sp>
      <p:sp>
        <p:nvSpPr>
          <p:cNvPr id="4" name="Slide Number Placeholder 3"/>
          <p:cNvSpPr>
            <a:spLocks noGrp="1"/>
          </p:cNvSpPr>
          <p:nvPr>
            <p:ph type="sldNum" sz="quarter" idx="5"/>
          </p:nvPr>
        </p:nvSpPr>
        <p:spPr/>
        <p:txBody>
          <a:bodyPr/>
          <a:lstStyle/>
          <a:p>
            <a:fld id="{F50C2869-32A8-4122-9D6B-295E7DC81A5A}" type="slidenum">
              <a:rPr lang="en-US" smtClean="0"/>
              <a:t>16</a:t>
            </a:fld>
            <a:endParaRPr lang="en-US"/>
          </a:p>
        </p:txBody>
      </p:sp>
    </p:spTree>
    <p:extLst>
      <p:ext uri="{BB962C8B-B14F-4D97-AF65-F5344CB8AC3E}">
        <p14:creationId xmlns:p14="http://schemas.microsoft.com/office/powerpoint/2010/main" val="2866914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move from this initial outcome towards S&amp;D equilibrium, we need to add some essential elements. First, participants must learn something about the student budgets, and homeowner demands. They must use this information to learn about the equilibrium and move towards it. This movement requires competition. To enable competition, we need contracts which can be broken, and remade </a:t>
            </a:r>
            <a:r>
              <a:rPr lang="en-US" dirty="0" err="1"/>
              <a:t>costlessly</a:t>
            </a:r>
            <a:r>
              <a:rPr lang="en-US" dirty="0"/>
              <a:t>. There are many ways to add these elements to our basic ABM model.</a:t>
            </a:r>
          </a:p>
        </p:txBody>
      </p:sp>
      <p:sp>
        <p:nvSpPr>
          <p:cNvPr id="4" name="Slide Number Placeholder 3"/>
          <p:cNvSpPr>
            <a:spLocks noGrp="1"/>
          </p:cNvSpPr>
          <p:nvPr>
            <p:ph type="sldNum" sz="quarter" idx="5"/>
          </p:nvPr>
        </p:nvSpPr>
        <p:spPr/>
        <p:txBody>
          <a:bodyPr/>
          <a:lstStyle/>
          <a:p>
            <a:fld id="{F50C2869-32A8-4122-9D6B-295E7DC81A5A}" type="slidenum">
              <a:rPr lang="en-US" smtClean="0"/>
              <a:t>17</a:t>
            </a:fld>
            <a:endParaRPr lang="en-US"/>
          </a:p>
        </p:txBody>
      </p:sp>
    </p:spTree>
    <p:extLst>
      <p:ext uri="{BB962C8B-B14F-4D97-AF65-F5344CB8AC3E}">
        <p14:creationId xmlns:p14="http://schemas.microsoft.com/office/powerpoint/2010/main" val="23098525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creating an ABM model, we start with a big picture idea of what we need in the model. Then we sharpen these elements into fixed rules which can be programmed. We need renegotiable contracts. The information contained in the tentative contracts is what will guide agents towards equilibrium. And we need to allow competitions – students in expensive housing seek lower rents. Homeowner with low rents seek higher paying tenants. </a:t>
            </a:r>
          </a:p>
        </p:txBody>
      </p:sp>
      <p:sp>
        <p:nvSpPr>
          <p:cNvPr id="4" name="Slide Number Placeholder 3"/>
          <p:cNvSpPr>
            <a:spLocks noGrp="1"/>
          </p:cNvSpPr>
          <p:nvPr>
            <p:ph type="sldNum" sz="quarter" idx="5"/>
          </p:nvPr>
        </p:nvSpPr>
        <p:spPr/>
        <p:txBody>
          <a:bodyPr/>
          <a:lstStyle/>
          <a:p>
            <a:fld id="{F50C2869-32A8-4122-9D6B-295E7DC81A5A}" type="slidenum">
              <a:rPr lang="en-US" smtClean="0"/>
              <a:t>18</a:t>
            </a:fld>
            <a:endParaRPr lang="en-US"/>
          </a:p>
        </p:txBody>
      </p:sp>
    </p:spTree>
    <p:extLst>
      <p:ext uri="{BB962C8B-B14F-4D97-AF65-F5344CB8AC3E}">
        <p14:creationId xmlns:p14="http://schemas.microsoft.com/office/powerpoint/2010/main" val="20142204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strategies discussed in previous slide has to be transformed into rules which will be followed in the Agent Based Model. We allow agents to cancel contracts within a day, ensure that every agent knows all the tentative contracts, and allow students and homeowners to bid on attractive options. </a:t>
            </a:r>
          </a:p>
        </p:txBody>
      </p:sp>
      <p:sp>
        <p:nvSpPr>
          <p:cNvPr id="4" name="Slide Number Placeholder 3"/>
          <p:cNvSpPr>
            <a:spLocks noGrp="1"/>
          </p:cNvSpPr>
          <p:nvPr>
            <p:ph type="sldNum" sz="quarter" idx="5"/>
          </p:nvPr>
        </p:nvSpPr>
        <p:spPr/>
        <p:txBody>
          <a:bodyPr/>
          <a:lstStyle/>
          <a:p>
            <a:fld id="{F50C2869-32A8-4122-9D6B-295E7DC81A5A}" type="slidenum">
              <a:rPr lang="en-US" smtClean="0"/>
              <a:t>19</a:t>
            </a:fld>
            <a:endParaRPr lang="en-US"/>
          </a:p>
        </p:txBody>
      </p:sp>
    </p:spTree>
    <p:extLst>
      <p:ext uri="{BB962C8B-B14F-4D97-AF65-F5344CB8AC3E}">
        <p14:creationId xmlns:p14="http://schemas.microsoft.com/office/powerpoint/2010/main" val="3654485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lecture has three goals.</a:t>
            </a:r>
          </a:p>
          <a:p>
            <a:r>
              <a:rPr lang="en-US" dirty="0"/>
              <a:t>First, we will build a simple agent-based model of a rental market. We will not begin with curves. We will begin with students looking for rooms and homeowners offering rooms.</a:t>
            </a:r>
          </a:p>
          <a:p>
            <a:r>
              <a:rPr lang="en-US" dirty="0"/>
              <a:t>Second, we will use this model to reproduce the textbook supply-and-demand outcome. In other words, we will ask whether a simple process involving individual buyers and sellers can generate something like the familiar equilibrium result.</a:t>
            </a:r>
          </a:p>
          <a:p>
            <a:r>
              <a:rPr lang="en-US" dirty="0"/>
              <a:t>Third, we will identify the assumptions needed for this outcome to emerge. This is very important. The supply-and-demand diagram looks simple, but it depends on many hidden assumptions about information, matching, contracts, and </a:t>
            </a:r>
            <a:r>
              <a:rPr lang="en-US" dirty="0" err="1"/>
              <a:t>recontracting</a:t>
            </a:r>
            <a:r>
              <a:rPr lang="en-US" dirty="0"/>
              <a:t>.</a:t>
            </a:r>
          </a:p>
        </p:txBody>
      </p:sp>
      <p:sp>
        <p:nvSpPr>
          <p:cNvPr id="4" name="Slide Number Placeholder 3"/>
          <p:cNvSpPr>
            <a:spLocks noGrp="1"/>
          </p:cNvSpPr>
          <p:nvPr>
            <p:ph type="sldNum" sz="quarter" idx="5"/>
          </p:nvPr>
        </p:nvSpPr>
        <p:spPr/>
        <p:txBody>
          <a:bodyPr/>
          <a:lstStyle/>
          <a:p>
            <a:fld id="{F50C2869-32A8-4122-9D6B-295E7DC81A5A}" type="slidenum">
              <a:rPr lang="en-US" smtClean="0"/>
              <a:t>2</a:t>
            </a:fld>
            <a:endParaRPr lang="en-US"/>
          </a:p>
        </p:txBody>
      </p:sp>
    </p:spTree>
    <p:extLst>
      <p:ext uri="{BB962C8B-B14F-4D97-AF65-F5344CB8AC3E}">
        <p14:creationId xmlns:p14="http://schemas.microsoft.com/office/powerpoint/2010/main" val="31665378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keep the simulation simple, we will not show every small bid and counter-bid.</a:t>
            </a:r>
          </a:p>
          <a:p>
            <a:r>
              <a:rPr lang="en-US" dirty="0"/>
              <a:t>Instead, we use a shortcut. When competition begins, rents move until the first agent can no longer match the competing offer. That point is the critical rent.</a:t>
            </a:r>
          </a:p>
          <a:p>
            <a:r>
              <a:rPr lang="en-US" dirty="0"/>
              <a:t>For example, if a student with a budget of 200 is competing for a room, then the rent can rise to 200. But if the next offer is 210, that student drops out. So instead of showing offers of 190, 200, and 210 one by one, we move directly to 210 and record that the student with budget 200 is now out of the market.</a:t>
            </a:r>
          </a:p>
          <a:p>
            <a:r>
              <a:rPr lang="en-US" dirty="0"/>
              <a:t>This keeps the hand simulation simple while preserving the economic logic of competition.</a:t>
            </a:r>
          </a:p>
          <a:p>
            <a:endParaRPr lang="en-US" dirty="0"/>
          </a:p>
        </p:txBody>
      </p:sp>
      <p:sp>
        <p:nvSpPr>
          <p:cNvPr id="4" name="Slide Number Placeholder 3"/>
          <p:cNvSpPr>
            <a:spLocks noGrp="1"/>
          </p:cNvSpPr>
          <p:nvPr>
            <p:ph type="sldNum" sz="quarter" idx="5"/>
          </p:nvPr>
        </p:nvSpPr>
        <p:spPr/>
        <p:txBody>
          <a:bodyPr/>
          <a:lstStyle/>
          <a:p>
            <a:fld id="{F50C2869-32A8-4122-9D6B-295E7DC81A5A}" type="slidenum">
              <a:rPr lang="en-US" smtClean="0"/>
              <a:t>20</a:t>
            </a:fld>
            <a:endParaRPr lang="en-US"/>
          </a:p>
        </p:txBody>
      </p:sp>
    </p:spTree>
    <p:extLst>
      <p:ext uri="{BB962C8B-B14F-4D97-AF65-F5344CB8AC3E}">
        <p14:creationId xmlns:p14="http://schemas.microsoft.com/office/powerpoint/2010/main" val="297250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first round, Student D with budget of 400 was matched with an expensive room which he could not rent. After the tentative contracts are announce, three of them – 290, 180, and 100 – are within his budget. He bids on the room currently rented for 100 to SB(200) by HP(50). Increasing bids in increments of 10 are matched by SB(200) until the rent reaches 180. At this point, both HQ and HP are renting for 180. SD(400) offers 190 to both and then 200 to both. All four bids are matched. However, when he offers 210 to HQ, SE(500) can match, but SB(200) cannot match a bid of 210, and drops out of the market. At this point, SD(400) enters into a contract with HP(50) at rent of 210. </a:t>
            </a:r>
          </a:p>
        </p:txBody>
      </p:sp>
      <p:sp>
        <p:nvSpPr>
          <p:cNvPr id="4" name="Slide Number Placeholder 3"/>
          <p:cNvSpPr>
            <a:spLocks noGrp="1"/>
          </p:cNvSpPr>
          <p:nvPr>
            <p:ph type="sldNum" sz="quarter" idx="5"/>
          </p:nvPr>
        </p:nvSpPr>
        <p:spPr/>
        <p:txBody>
          <a:bodyPr/>
          <a:lstStyle/>
          <a:p>
            <a:fld id="{F50C2869-32A8-4122-9D6B-295E7DC81A5A}" type="slidenum">
              <a:rPr lang="en-US" smtClean="0"/>
              <a:t>21</a:t>
            </a:fld>
            <a:endParaRPr lang="en-US"/>
          </a:p>
        </p:txBody>
      </p:sp>
    </p:spTree>
    <p:extLst>
      <p:ext uri="{BB962C8B-B14F-4D97-AF65-F5344CB8AC3E}">
        <p14:creationId xmlns:p14="http://schemas.microsoft.com/office/powerpoint/2010/main" val="32783446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HS(350) could not make a deal on the first round. But, in the tentative contracts, he can offer a lower rent to student SF(600). As he keeps offering lower rents, HT(450) can match until 450, but when HS(350) offers 440, HT has to drop out of the market. </a:t>
            </a:r>
          </a:p>
        </p:txBody>
      </p:sp>
      <p:sp>
        <p:nvSpPr>
          <p:cNvPr id="4" name="Slide Number Placeholder 3"/>
          <p:cNvSpPr>
            <a:spLocks noGrp="1"/>
          </p:cNvSpPr>
          <p:nvPr>
            <p:ph type="sldNum" sz="quarter" idx="5"/>
          </p:nvPr>
        </p:nvSpPr>
        <p:spPr/>
        <p:txBody>
          <a:bodyPr/>
          <a:lstStyle/>
          <a:p>
            <a:fld id="{F50C2869-32A8-4122-9D6B-295E7DC81A5A}" type="slidenum">
              <a:rPr lang="en-US" smtClean="0"/>
              <a:t>22</a:t>
            </a:fld>
            <a:endParaRPr lang="en-US"/>
          </a:p>
        </p:txBody>
      </p:sp>
    </p:spTree>
    <p:extLst>
      <p:ext uri="{BB962C8B-B14F-4D97-AF65-F5344CB8AC3E}">
        <p14:creationId xmlns:p14="http://schemas.microsoft.com/office/powerpoint/2010/main" val="41551576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SF(600) is renting the most expensive room at 440, while cheaper rentals are available </a:t>
            </a:r>
            <a:r>
              <a:rPr lang="en-US" dirty="0" err="1"/>
              <a:t>fro</a:t>
            </a:r>
            <a:r>
              <a:rPr lang="en-US" dirty="0"/>
              <a:t> 290, 210, 210. He offers higher rents to HQ and HP until they come up to 290. Then he offers 300 to HR, HQ, and HP. This offer is matched by current student contract holders. Bu at the next step, when he offers 310, student SC(300) cannot afford this, and drops out of the market. HS(350) also drops out of the market, since his required rent is greater than 310. </a:t>
            </a:r>
          </a:p>
        </p:txBody>
      </p:sp>
      <p:sp>
        <p:nvSpPr>
          <p:cNvPr id="4" name="Slide Number Placeholder 3"/>
          <p:cNvSpPr>
            <a:spLocks noGrp="1"/>
          </p:cNvSpPr>
          <p:nvPr>
            <p:ph type="sldNum" sz="quarter" idx="5"/>
          </p:nvPr>
        </p:nvSpPr>
        <p:spPr/>
        <p:txBody>
          <a:bodyPr/>
          <a:lstStyle/>
          <a:p>
            <a:fld id="{F50C2869-32A8-4122-9D6B-295E7DC81A5A}" type="slidenum">
              <a:rPr lang="en-US" smtClean="0"/>
              <a:t>23</a:t>
            </a:fld>
            <a:endParaRPr lang="en-US"/>
          </a:p>
        </p:txBody>
      </p:sp>
    </p:spTree>
    <p:extLst>
      <p:ext uri="{BB962C8B-B14F-4D97-AF65-F5344CB8AC3E}">
        <p14:creationId xmlns:p14="http://schemas.microsoft.com/office/powerpoint/2010/main" val="10011589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now reached the final outcome of the simulation.</a:t>
            </a:r>
          </a:p>
          <a:p>
            <a:r>
              <a:rPr lang="en-US" dirty="0"/>
              <a:t>At rent 310, three students rent rooms: SD, SE, and SF. These are the three students with the highest rental budgets: 400, 500, and 600.</a:t>
            </a:r>
          </a:p>
          <a:p>
            <a:r>
              <a:rPr lang="en-US" dirty="0"/>
              <a:t>The rooms are supplied by HP, HQ, and HR. These are the three homeowners with the lowest minimum acceptable rents: 50, 150, and 250.</a:t>
            </a:r>
          </a:p>
          <a:p>
            <a:r>
              <a:rPr lang="en-US" dirty="0"/>
              <a:t>The students with budgets below 310 — SA, SB, and SC — cannot compete at this rent, so they drop out of the market. The homeowners who require more than 310 — HS, HT, and HU — also drop out of the market.</a:t>
            </a:r>
          </a:p>
          <a:p>
            <a:r>
              <a:rPr lang="en-US" dirty="0"/>
              <a:t>This is exactly the textbook supply-and-demand outcome. The students with the highest willingness to pay get the rooms, the homeowners with the lowest acceptable rents supply the rooms, and the market rent lies in the equilibrium range between 300 and 350.</a:t>
            </a:r>
          </a:p>
          <a:p>
            <a:r>
              <a:rPr lang="en-US" dirty="0"/>
              <a:t>So our simple ABM has reproduced the S&amp;D result. But now we have seen the process behind the result.</a:t>
            </a:r>
          </a:p>
          <a:p>
            <a:endParaRPr lang="en-US" dirty="0"/>
          </a:p>
        </p:txBody>
      </p:sp>
      <p:sp>
        <p:nvSpPr>
          <p:cNvPr id="4" name="Slide Number Placeholder 3"/>
          <p:cNvSpPr>
            <a:spLocks noGrp="1"/>
          </p:cNvSpPr>
          <p:nvPr>
            <p:ph type="sldNum" sz="quarter" idx="5"/>
          </p:nvPr>
        </p:nvSpPr>
        <p:spPr/>
        <p:txBody>
          <a:bodyPr/>
          <a:lstStyle/>
          <a:p>
            <a:fld id="{F50C2869-32A8-4122-9D6B-295E7DC81A5A}" type="slidenum">
              <a:rPr lang="en-US" smtClean="0"/>
              <a:t>24</a:t>
            </a:fld>
            <a:endParaRPr lang="en-US"/>
          </a:p>
        </p:txBody>
      </p:sp>
    </p:spTree>
    <p:extLst>
      <p:ext uri="{BB962C8B-B14F-4D97-AF65-F5344CB8AC3E}">
        <p14:creationId xmlns:p14="http://schemas.microsoft.com/office/powerpoint/2010/main" val="10032953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should pause and ask: what did it take to get this result?</a:t>
            </a:r>
          </a:p>
          <a:p>
            <a:r>
              <a:rPr lang="en-US" dirty="0"/>
              <a:t>The textbook diagram makes equilibrium look simple. Demand and supply cross, and the market clears. But in our ABM, we had to add many specific assumptions before the equilibrium emerged.</a:t>
            </a:r>
          </a:p>
          <a:p>
            <a:r>
              <a:rPr lang="en-US" dirty="0"/>
              <a:t>We needed fixed reservation prices. Every student had a maximum rent, and every homeowner had a minimum acceptable rent.</a:t>
            </a:r>
          </a:p>
          <a:p>
            <a:r>
              <a:rPr lang="en-US" dirty="0"/>
              <a:t>We needed public information. All tentative contracts had to be posted where everyone could see them.</a:t>
            </a:r>
          </a:p>
          <a:p>
            <a:r>
              <a:rPr lang="en-US" dirty="0"/>
              <a:t>We needed tentative contracts, not final contracts. If contracts were locked in after Day 1, the market would never move toward equilibrium.</a:t>
            </a:r>
          </a:p>
          <a:p>
            <a:r>
              <a:rPr lang="en-US" dirty="0"/>
              <a:t>We needed costless renegotiation. Agents had to be able to break old contracts and form new ones without legal costs, delay costs, reputation costs, or other penalties.</a:t>
            </a:r>
          </a:p>
          <a:p>
            <a:r>
              <a:rPr lang="en-US" dirty="0"/>
              <a:t>We needed competitive bidding and price matching. Students had to be able to bid for cheaper rooms, and homeowners had to be able to offer lower rents to students paying too much.</a:t>
            </a:r>
          </a:p>
          <a:p>
            <a:r>
              <a:rPr lang="en-US" dirty="0"/>
              <a:t>We also assumed no search costs and no social or legal penalties for breaking agreements.</a:t>
            </a:r>
          </a:p>
          <a:p>
            <a:r>
              <a:rPr lang="en-US" dirty="0"/>
              <a:t>This is the main lesson of the lecture. We can reproduce the supply-and-demand equilibrium, but only after explicitly adding a powerful market microstructure that the textbook diagram hides. In the next lecture, we will do a deeper comparison of ABM and S&amp;D, and bring out the implications of the differences which have emerged here. </a:t>
            </a:r>
          </a:p>
          <a:p>
            <a:endParaRPr lang="en-US" dirty="0"/>
          </a:p>
        </p:txBody>
      </p:sp>
      <p:sp>
        <p:nvSpPr>
          <p:cNvPr id="4" name="Slide Number Placeholder 3"/>
          <p:cNvSpPr>
            <a:spLocks noGrp="1"/>
          </p:cNvSpPr>
          <p:nvPr>
            <p:ph type="sldNum" sz="quarter" idx="5"/>
          </p:nvPr>
        </p:nvSpPr>
        <p:spPr/>
        <p:txBody>
          <a:bodyPr/>
          <a:lstStyle/>
          <a:p>
            <a:fld id="{F50C2869-32A8-4122-9D6B-295E7DC81A5A}" type="slidenum">
              <a:rPr lang="en-US" smtClean="0"/>
              <a:t>25</a:t>
            </a:fld>
            <a:endParaRPr lang="en-US"/>
          </a:p>
        </p:txBody>
      </p:sp>
    </p:spTree>
    <p:extLst>
      <p:ext uri="{BB962C8B-B14F-4D97-AF65-F5344CB8AC3E}">
        <p14:creationId xmlns:p14="http://schemas.microsoft.com/office/powerpoint/2010/main" val="1661012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begin with a familiar textbook example: the rental market for student housing.</a:t>
            </a:r>
          </a:p>
          <a:p>
            <a:r>
              <a:rPr lang="en-US" dirty="0"/>
              <a:t>At the beginning of the school year, new students arrive in town and begin looking for rooms. At the same time, graduating students have left, so some rooms are vacant and available for rent.</a:t>
            </a:r>
          </a:p>
          <a:p>
            <a:r>
              <a:rPr lang="en-US" dirty="0"/>
              <a:t>Textbooks analyze this market by drawing demand and supply curves. They ask how many students want rooms at different rents, how many homeowners are willing to rent rooms at different rents, and where the two curves cross.</a:t>
            </a:r>
          </a:p>
          <a:p>
            <a:r>
              <a:rPr lang="en-US" dirty="0"/>
              <a:t>We will analyze the same market, but in a different way. Instead of beginning with curves, we will put in the agents themselves: the student renters and the homeowners who have rooms to rent.</a:t>
            </a:r>
          </a:p>
          <a:p>
            <a:endParaRPr lang="en-US" dirty="0"/>
          </a:p>
        </p:txBody>
      </p:sp>
      <p:sp>
        <p:nvSpPr>
          <p:cNvPr id="4" name="Slide Number Placeholder 3"/>
          <p:cNvSpPr>
            <a:spLocks noGrp="1"/>
          </p:cNvSpPr>
          <p:nvPr>
            <p:ph type="sldNum" sz="quarter" idx="5"/>
          </p:nvPr>
        </p:nvSpPr>
        <p:spPr/>
        <p:txBody>
          <a:bodyPr/>
          <a:lstStyle/>
          <a:p>
            <a:fld id="{F50C2869-32A8-4122-9D6B-295E7DC81A5A}" type="slidenum">
              <a:rPr lang="en-US" smtClean="0"/>
              <a:t>3</a:t>
            </a:fld>
            <a:endParaRPr lang="en-US"/>
          </a:p>
        </p:txBody>
      </p:sp>
    </p:spTree>
    <p:extLst>
      <p:ext uri="{BB962C8B-B14F-4D97-AF65-F5344CB8AC3E}">
        <p14:creationId xmlns:p14="http://schemas.microsoft.com/office/powerpoint/2010/main" val="3387028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say that we will put in the agents, we mean something more than just naming buyers and sellers.</a:t>
            </a:r>
          </a:p>
          <a:p>
            <a:r>
              <a:rPr lang="en-US" dirty="0"/>
              <a:t>Agents are decision-makers. A student looking for housing has goals, information, constraints, expectations, and possible strategies. A homeowner offering a room also has goals, information, constraints, and strategies.</a:t>
            </a:r>
          </a:p>
          <a:p>
            <a:r>
              <a:rPr lang="en-US" dirty="0"/>
              <a:t>This is very different from the standard supply-and-demand diagram. In that diagram, the agency of buyers and sellers is largely removed. Buyers and sellers are treated as if they automatically follow fixed rules, such as utility maximization or profit maximization.</a:t>
            </a:r>
          </a:p>
          <a:p>
            <a:r>
              <a:rPr lang="en-US" dirty="0"/>
              <a:t>But real decision-makers do not usually behave like automatons. They search, compare, bargain, learn, make mistakes, revise plans, and adapt to circumstances. They also act with limited information. A student cannot maximize over all possible rooms if he does not even know what all the possible rooms are.</a:t>
            </a:r>
          </a:p>
          <a:p>
            <a:r>
              <a:rPr lang="en-US" dirty="0"/>
              <a:t>This is why agency is central to agent-based modeling. We study markets by asking who the decision-makers are, what they know, what they want, what strategies they use, and how their interaction produces market outcomes.</a:t>
            </a:r>
          </a:p>
          <a:p>
            <a:endParaRPr lang="en-US" dirty="0"/>
          </a:p>
        </p:txBody>
      </p:sp>
      <p:sp>
        <p:nvSpPr>
          <p:cNvPr id="4" name="Slide Number Placeholder 3"/>
          <p:cNvSpPr>
            <a:spLocks noGrp="1"/>
          </p:cNvSpPr>
          <p:nvPr>
            <p:ph type="sldNum" sz="quarter" idx="5"/>
          </p:nvPr>
        </p:nvSpPr>
        <p:spPr/>
        <p:txBody>
          <a:bodyPr/>
          <a:lstStyle/>
          <a:p>
            <a:fld id="{F50C2869-32A8-4122-9D6B-295E7DC81A5A}" type="slidenum">
              <a:rPr lang="en-US" smtClean="0"/>
              <a:t>4</a:t>
            </a:fld>
            <a:endParaRPr lang="en-US"/>
          </a:p>
        </p:txBody>
      </p:sp>
    </p:spTree>
    <p:extLst>
      <p:ext uri="{BB962C8B-B14F-4D97-AF65-F5344CB8AC3E}">
        <p14:creationId xmlns:p14="http://schemas.microsoft.com/office/powerpoint/2010/main" val="3596353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build an agent-based model, we must describe how the agents make decisions.</a:t>
            </a:r>
          </a:p>
          <a:p>
            <a:r>
              <a:rPr lang="en-US" dirty="0"/>
              <a:t>This is a major difference between ABM and the standard textbook approach. Textbooks often assume utility maximization. That means the agent is treated as if he knows the relevant alternatives, compares them, and chooses the best one.</a:t>
            </a:r>
          </a:p>
          <a:p>
            <a:r>
              <a:rPr lang="en-US" dirty="0"/>
              <a:t>But real agents usually act with limited information and uncertainty. A student looking for housing may not know all available rooms. A homeowner may not know what all other homeowners are charging. Both sides may be uncertain about how long search will take, whether better opportunities will appear, and how urgently they need to make a deal.</a:t>
            </a:r>
          </a:p>
          <a:p>
            <a:r>
              <a:rPr lang="en-US" dirty="0"/>
              <a:t>ABM can handle these richer and more realistic forms of behavior. But in this first model, we use a very simple decision rule: reservation prices.</a:t>
            </a:r>
          </a:p>
          <a:p>
            <a:r>
              <a:rPr lang="en-US" dirty="0"/>
              <a:t>Each student has a maximum rent he or she is willing to pay. Each homeowner has a minimum acceptable rent. This assumption is not required by ABM. We use it here because our goal is to reproduce the textbook supply-and-demand result.</a:t>
            </a:r>
          </a:p>
          <a:p>
            <a:endParaRPr lang="en-US" dirty="0"/>
          </a:p>
        </p:txBody>
      </p:sp>
      <p:sp>
        <p:nvSpPr>
          <p:cNvPr id="4" name="Slide Number Placeholder 3"/>
          <p:cNvSpPr>
            <a:spLocks noGrp="1"/>
          </p:cNvSpPr>
          <p:nvPr>
            <p:ph type="sldNum" sz="quarter" idx="5"/>
          </p:nvPr>
        </p:nvSpPr>
        <p:spPr/>
        <p:txBody>
          <a:bodyPr/>
          <a:lstStyle/>
          <a:p>
            <a:fld id="{F50C2869-32A8-4122-9D6B-295E7DC81A5A}" type="slidenum">
              <a:rPr lang="en-US" smtClean="0"/>
              <a:t>5</a:t>
            </a:fld>
            <a:endParaRPr lang="en-US"/>
          </a:p>
        </p:txBody>
      </p:sp>
    </p:spTree>
    <p:extLst>
      <p:ext uri="{BB962C8B-B14F-4D97-AF65-F5344CB8AC3E}">
        <p14:creationId xmlns:p14="http://schemas.microsoft.com/office/powerpoint/2010/main" val="2132275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begin building the agent-based model.</a:t>
            </a:r>
          </a:p>
          <a:p>
            <a:r>
              <a:rPr lang="en-US" dirty="0"/>
              <a:t>An ABM begins with agents. In this market, the agents are students looking for rooms and homeowners who have rooms to rent.</a:t>
            </a:r>
          </a:p>
          <a:p>
            <a:r>
              <a:rPr lang="en-US" dirty="0"/>
              <a:t>We will use six students and six homeowners. The students are called SA, SB, SC, SD, SE, and SF. The letter S stands for student. The number in parentheses shows the student’s maximum rental budget. So SA(100) means Student A, who can pay at most 100. SB(200) can pay at most 200, and so on up to SF(600).</a:t>
            </a:r>
          </a:p>
          <a:p>
            <a:r>
              <a:rPr lang="en-US" dirty="0"/>
              <a:t>The homeowners are called HP, HQ, HR, HS, HT, and HU. The letter H stands for homeowner. The number in parentheses shows the homeowner’s minimum acceptable rent. So HP(50) means Homeowner P, who will accept a rent of at least 50. HQ(150) will accept at least 150, and so on up to HU(550).</a:t>
            </a:r>
          </a:p>
          <a:p>
            <a:r>
              <a:rPr lang="en-US" dirty="0"/>
              <a:t>This gives us the first part of the ABM: the agents and their basic characteristics.</a:t>
            </a:r>
          </a:p>
          <a:p>
            <a:endParaRPr lang="en-US" dirty="0"/>
          </a:p>
        </p:txBody>
      </p:sp>
      <p:sp>
        <p:nvSpPr>
          <p:cNvPr id="4" name="Slide Number Placeholder 3"/>
          <p:cNvSpPr>
            <a:spLocks noGrp="1"/>
          </p:cNvSpPr>
          <p:nvPr>
            <p:ph type="sldNum" sz="quarter" idx="5"/>
          </p:nvPr>
        </p:nvSpPr>
        <p:spPr/>
        <p:txBody>
          <a:bodyPr/>
          <a:lstStyle/>
          <a:p>
            <a:fld id="{F50C2869-32A8-4122-9D6B-295E7DC81A5A}" type="slidenum">
              <a:rPr lang="en-US" smtClean="0"/>
              <a:t>6</a:t>
            </a:fld>
            <a:endParaRPr lang="en-US"/>
          </a:p>
        </p:txBody>
      </p:sp>
    </p:spTree>
    <p:extLst>
      <p:ext uri="{BB962C8B-B14F-4D97-AF65-F5344CB8AC3E}">
        <p14:creationId xmlns:p14="http://schemas.microsoft.com/office/powerpoint/2010/main" val="4221478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agents and reservation prices are not enough. To simulate a market, we also need rules.</a:t>
            </a:r>
          </a:p>
          <a:p>
            <a:r>
              <a:rPr lang="en-US" dirty="0"/>
              <a:t>We must specify what the agents know. Do students know all available rooms, or only the homeowner they meet? Do homeowners know the budgets of students, or only their own minimum acceptable rent?</a:t>
            </a:r>
          </a:p>
          <a:p>
            <a:r>
              <a:rPr lang="en-US" dirty="0"/>
              <a:t>We must specify how agents meet. Do students choose homeowners deliberately, or are they randomly matched?</a:t>
            </a:r>
          </a:p>
          <a:p>
            <a:r>
              <a:rPr lang="en-US" dirty="0"/>
              <a:t>We must specify when a deal happens. We must also specify how the rent is chosen when a deal is possible.</a:t>
            </a:r>
          </a:p>
          <a:p>
            <a:r>
              <a:rPr lang="en-US" dirty="0"/>
              <a:t>Finally, we must specify the nature of contracts. Are contracts final immediately, or can they be broken and renegotiated?</a:t>
            </a:r>
          </a:p>
          <a:p>
            <a:r>
              <a:rPr lang="en-US" dirty="0"/>
              <a:t>These rules are the market microstructure. In an ABM, the outcome comes from applying these rules to the agents.</a:t>
            </a:r>
          </a:p>
          <a:p>
            <a:r>
              <a:rPr lang="en-US" dirty="0"/>
              <a:t>This is an important point. These rules are not just background details. They are part of the model itself.</a:t>
            </a:r>
          </a:p>
          <a:p>
            <a:r>
              <a:rPr lang="en-US" dirty="0"/>
              <a:t>In a supply-and-demand diagram, many of these rules are hidden. In an ABM, we must state them openly. The agents plus the rules define the model. Once we specify them, we can simulate the market step by step and see what outcome emerges.</a:t>
            </a:r>
          </a:p>
          <a:p>
            <a:endParaRPr lang="en-US" dirty="0"/>
          </a:p>
          <a:p>
            <a:endParaRPr lang="en-US" dirty="0"/>
          </a:p>
        </p:txBody>
      </p:sp>
      <p:sp>
        <p:nvSpPr>
          <p:cNvPr id="4" name="Slide Number Placeholder 3"/>
          <p:cNvSpPr>
            <a:spLocks noGrp="1"/>
          </p:cNvSpPr>
          <p:nvPr>
            <p:ph type="sldNum" sz="quarter" idx="5"/>
          </p:nvPr>
        </p:nvSpPr>
        <p:spPr/>
        <p:txBody>
          <a:bodyPr/>
          <a:lstStyle/>
          <a:p>
            <a:fld id="{F50C2869-32A8-4122-9D6B-295E7DC81A5A}" type="slidenum">
              <a:rPr lang="en-US" smtClean="0"/>
              <a:t>7</a:t>
            </a:fld>
            <a:endParaRPr lang="en-US"/>
          </a:p>
        </p:txBody>
      </p:sp>
    </p:spTree>
    <p:extLst>
      <p:ext uri="{BB962C8B-B14F-4D97-AF65-F5344CB8AC3E}">
        <p14:creationId xmlns:p14="http://schemas.microsoft.com/office/powerpoint/2010/main" val="828896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choose one set of rules for our first simulation.</a:t>
            </a:r>
          </a:p>
          <a:p>
            <a:r>
              <a:rPr lang="en-US" dirty="0"/>
              <a:t>This is important: these are not the only possible ABM rules. Agent-based models can use many different kinds of decision rules, information rules, matching rules, bargaining rules, and contract rules. Later, we can make the model more realistic by changing these assumptions.</a:t>
            </a:r>
          </a:p>
          <a:p>
            <a:r>
              <a:rPr lang="en-US" dirty="0"/>
              <a:t>But in this first simulation, our goal is limited. We want to see whether a simple agent-based model can reproduce something like the textbook supply-and-demand outcome. So we begin with very simple rules.</a:t>
            </a:r>
          </a:p>
          <a:p>
            <a:r>
              <a:rPr lang="en-US" dirty="0"/>
              <a:t>First, each agent knows only their own reservation price. The student knows the maximum rent he or she can pay. The homeowner knows the minimum rent he or she will accept.</a:t>
            </a:r>
          </a:p>
          <a:p>
            <a:r>
              <a:rPr lang="en-US" dirty="0"/>
              <a:t>Second, students and homeowners are randomly matched.</a:t>
            </a:r>
          </a:p>
          <a:p>
            <a:r>
              <a:rPr lang="en-US" dirty="0"/>
              <a:t>Third, if the student’s maximum budget is less than the homeowner’s minimum acceptable rent, no deal is possible.</a:t>
            </a:r>
          </a:p>
          <a:p>
            <a:r>
              <a:rPr lang="en-US" dirty="0"/>
              <a:t>Fourth, if the student’s maximum budget is greater than or equal to the homeowner’s minimum acceptable rent, then a deal is possible.</a:t>
            </a:r>
          </a:p>
          <a:p>
            <a:r>
              <a:rPr lang="en-US" dirty="0"/>
              <a:t>Finally, when a deal is possible, the rent is chosen somewhere inside the bargaining range — between the homeowner’s minimum and the student’s maximum.</a:t>
            </a:r>
          </a:p>
          <a:p>
            <a:endParaRPr lang="en-US" dirty="0"/>
          </a:p>
        </p:txBody>
      </p:sp>
      <p:sp>
        <p:nvSpPr>
          <p:cNvPr id="4" name="Slide Number Placeholder 3"/>
          <p:cNvSpPr>
            <a:spLocks noGrp="1"/>
          </p:cNvSpPr>
          <p:nvPr>
            <p:ph type="sldNum" sz="quarter" idx="5"/>
          </p:nvPr>
        </p:nvSpPr>
        <p:spPr/>
        <p:txBody>
          <a:bodyPr/>
          <a:lstStyle/>
          <a:p>
            <a:fld id="{F50C2869-32A8-4122-9D6B-295E7DC81A5A}" type="slidenum">
              <a:rPr lang="en-US" smtClean="0"/>
              <a:t>8</a:t>
            </a:fld>
            <a:endParaRPr lang="en-US"/>
          </a:p>
        </p:txBody>
      </p:sp>
    </p:spTree>
    <p:extLst>
      <p:ext uri="{BB962C8B-B14F-4D97-AF65-F5344CB8AC3E}">
        <p14:creationId xmlns:p14="http://schemas.microsoft.com/office/powerpoint/2010/main" val="1219584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 apply the Day 1 matching rule.</a:t>
            </a:r>
          </a:p>
          <a:p>
            <a:r>
              <a:rPr lang="en-US" dirty="0"/>
              <a:t>Think of students walking around the city searching for housing. When a student sees a house with a “Room for Rent” sign, the student goes in, examines the room, and negotiates with the homeowner.</a:t>
            </a:r>
          </a:p>
          <a:p>
            <a:r>
              <a:rPr lang="en-US" dirty="0"/>
              <a:t>Since students do not have full information about all available rooms, the matching is partly random. A student may happen to visit a very expensive room, or a very cheap room, or something in between.</a:t>
            </a:r>
          </a:p>
          <a:p>
            <a:r>
              <a:rPr lang="en-US" dirty="0"/>
              <a:t>The table shows one possible random matchup for Day 1. We will now examine these pairs one by one and apply the trading rule to each pair.</a:t>
            </a:r>
          </a:p>
          <a:p>
            <a:endParaRPr lang="en-US" dirty="0"/>
          </a:p>
        </p:txBody>
      </p:sp>
      <p:sp>
        <p:nvSpPr>
          <p:cNvPr id="4" name="Slide Number Placeholder 3"/>
          <p:cNvSpPr>
            <a:spLocks noGrp="1"/>
          </p:cNvSpPr>
          <p:nvPr>
            <p:ph type="sldNum" sz="quarter" idx="5"/>
          </p:nvPr>
        </p:nvSpPr>
        <p:spPr/>
        <p:txBody>
          <a:bodyPr/>
          <a:lstStyle/>
          <a:p>
            <a:fld id="{F50C2869-32A8-4122-9D6B-295E7DC81A5A}" type="slidenum">
              <a:rPr lang="en-US" smtClean="0"/>
              <a:t>9</a:t>
            </a:fld>
            <a:endParaRPr lang="en-US"/>
          </a:p>
        </p:txBody>
      </p:sp>
    </p:spTree>
    <p:extLst>
      <p:ext uri="{BB962C8B-B14F-4D97-AF65-F5344CB8AC3E}">
        <p14:creationId xmlns:p14="http://schemas.microsoft.com/office/powerpoint/2010/main" val="2690953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31508-CE10-9015-B434-6B18CE80706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9F40EE-3E19-A07F-3F9A-8F7E01606C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E98637F-69F5-3445-8D40-3E8EA93188F3}"/>
              </a:ext>
            </a:extLst>
          </p:cNvPr>
          <p:cNvSpPr>
            <a:spLocks noGrp="1"/>
          </p:cNvSpPr>
          <p:nvPr>
            <p:ph type="dt" sz="half" idx="10"/>
          </p:nvPr>
        </p:nvSpPr>
        <p:spPr/>
        <p:txBody>
          <a:bodyPr/>
          <a:lstStyle/>
          <a:p>
            <a:fld id="{9C529B3A-75D5-4093-8F9B-F3C695D29C54}" type="datetimeFigureOut">
              <a:rPr lang="en-US" smtClean="0"/>
              <a:t>6/7/2026</a:t>
            </a:fld>
            <a:endParaRPr lang="en-US"/>
          </a:p>
        </p:txBody>
      </p:sp>
      <p:sp>
        <p:nvSpPr>
          <p:cNvPr id="5" name="Footer Placeholder 4">
            <a:extLst>
              <a:ext uri="{FF2B5EF4-FFF2-40B4-BE49-F238E27FC236}">
                <a16:creationId xmlns:a16="http://schemas.microsoft.com/office/drawing/2014/main" id="{4DE4A7B4-7BAC-5002-D5C1-3E9FDD2C27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7D53BD-46B2-A6F8-B896-57BF076059F7}"/>
              </a:ext>
            </a:extLst>
          </p:cNvPr>
          <p:cNvSpPr>
            <a:spLocks noGrp="1"/>
          </p:cNvSpPr>
          <p:nvPr>
            <p:ph type="sldNum" sz="quarter" idx="12"/>
          </p:nvPr>
        </p:nvSpPr>
        <p:spPr/>
        <p:txBody>
          <a:bodyPr/>
          <a:lstStyle/>
          <a:p>
            <a:fld id="{64E3933D-6E58-4055-B274-DE7F4E5ADDAC}" type="slidenum">
              <a:rPr lang="en-US" smtClean="0"/>
              <a:t>‹#›</a:t>
            </a:fld>
            <a:endParaRPr lang="en-US"/>
          </a:p>
        </p:txBody>
      </p:sp>
    </p:spTree>
    <p:extLst>
      <p:ext uri="{BB962C8B-B14F-4D97-AF65-F5344CB8AC3E}">
        <p14:creationId xmlns:p14="http://schemas.microsoft.com/office/powerpoint/2010/main" val="2177204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B1643-7BE9-9831-3685-AC6AA9563A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0B74C0-D1EE-2EF9-7E00-103E4F7B3F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8E61A9-D229-E311-3BCA-24C8053618E9}"/>
              </a:ext>
            </a:extLst>
          </p:cNvPr>
          <p:cNvSpPr>
            <a:spLocks noGrp="1"/>
          </p:cNvSpPr>
          <p:nvPr>
            <p:ph type="dt" sz="half" idx="10"/>
          </p:nvPr>
        </p:nvSpPr>
        <p:spPr/>
        <p:txBody>
          <a:bodyPr/>
          <a:lstStyle/>
          <a:p>
            <a:fld id="{9C529B3A-75D5-4093-8F9B-F3C695D29C54}" type="datetimeFigureOut">
              <a:rPr lang="en-US" smtClean="0"/>
              <a:t>6/7/2026</a:t>
            </a:fld>
            <a:endParaRPr lang="en-US"/>
          </a:p>
        </p:txBody>
      </p:sp>
      <p:sp>
        <p:nvSpPr>
          <p:cNvPr id="5" name="Footer Placeholder 4">
            <a:extLst>
              <a:ext uri="{FF2B5EF4-FFF2-40B4-BE49-F238E27FC236}">
                <a16:creationId xmlns:a16="http://schemas.microsoft.com/office/drawing/2014/main" id="{A17D896B-0B07-EC27-7E30-202BA081F6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73E353-E59C-7C7B-0499-EF5EB05D6231}"/>
              </a:ext>
            </a:extLst>
          </p:cNvPr>
          <p:cNvSpPr>
            <a:spLocks noGrp="1"/>
          </p:cNvSpPr>
          <p:nvPr>
            <p:ph type="sldNum" sz="quarter" idx="12"/>
          </p:nvPr>
        </p:nvSpPr>
        <p:spPr/>
        <p:txBody>
          <a:bodyPr/>
          <a:lstStyle/>
          <a:p>
            <a:fld id="{64E3933D-6E58-4055-B274-DE7F4E5ADDAC}" type="slidenum">
              <a:rPr lang="en-US" smtClean="0"/>
              <a:t>‹#›</a:t>
            </a:fld>
            <a:endParaRPr lang="en-US"/>
          </a:p>
        </p:txBody>
      </p:sp>
    </p:spTree>
    <p:extLst>
      <p:ext uri="{BB962C8B-B14F-4D97-AF65-F5344CB8AC3E}">
        <p14:creationId xmlns:p14="http://schemas.microsoft.com/office/powerpoint/2010/main" val="3457892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48748C-A371-BE04-7480-FDA07237CD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B243E8-9B43-E439-6F43-493193811B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177867-06A7-B980-7AF7-00A999BCF508}"/>
              </a:ext>
            </a:extLst>
          </p:cNvPr>
          <p:cNvSpPr>
            <a:spLocks noGrp="1"/>
          </p:cNvSpPr>
          <p:nvPr>
            <p:ph type="dt" sz="half" idx="10"/>
          </p:nvPr>
        </p:nvSpPr>
        <p:spPr/>
        <p:txBody>
          <a:bodyPr/>
          <a:lstStyle/>
          <a:p>
            <a:fld id="{9C529B3A-75D5-4093-8F9B-F3C695D29C54}" type="datetimeFigureOut">
              <a:rPr lang="en-US" smtClean="0"/>
              <a:t>6/7/2026</a:t>
            </a:fld>
            <a:endParaRPr lang="en-US"/>
          </a:p>
        </p:txBody>
      </p:sp>
      <p:sp>
        <p:nvSpPr>
          <p:cNvPr id="5" name="Footer Placeholder 4">
            <a:extLst>
              <a:ext uri="{FF2B5EF4-FFF2-40B4-BE49-F238E27FC236}">
                <a16:creationId xmlns:a16="http://schemas.microsoft.com/office/drawing/2014/main" id="{3EF11683-CD1E-95ED-BB58-4A2B68A27A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D4FCE-39DB-3932-B448-0D02082BE194}"/>
              </a:ext>
            </a:extLst>
          </p:cNvPr>
          <p:cNvSpPr>
            <a:spLocks noGrp="1"/>
          </p:cNvSpPr>
          <p:nvPr>
            <p:ph type="sldNum" sz="quarter" idx="12"/>
          </p:nvPr>
        </p:nvSpPr>
        <p:spPr/>
        <p:txBody>
          <a:bodyPr/>
          <a:lstStyle/>
          <a:p>
            <a:fld id="{64E3933D-6E58-4055-B274-DE7F4E5ADDAC}" type="slidenum">
              <a:rPr lang="en-US" smtClean="0"/>
              <a:t>‹#›</a:t>
            </a:fld>
            <a:endParaRPr lang="en-US"/>
          </a:p>
        </p:txBody>
      </p:sp>
    </p:spTree>
    <p:extLst>
      <p:ext uri="{BB962C8B-B14F-4D97-AF65-F5344CB8AC3E}">
        <p14:creationId xmlns:p14="http://schemas.microsoft.com/office/powerpoint/2010/main" val="3963800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CFBF0-54D0-3264-8BAE-9FDB9DF239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D515E5-92D6-C0EA-8490-9934D35A6BB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5F1E0C-AD55-C042-00F0-1B0005D8E063}"/>
              </a:ext>
            </a:extLst>
          </p:cNvPr>
          <p:cNvSpPr>
            <a:spLocks noGrp="1"/>
          </p:cNvSpPr>
          <p:nvPr>
            <p:ph type="dt" sz="half" idx="10"/>
          </p:nvPr>
        </p:nvSpPr>
        <p:spPr/>
        <p:txBody>
          <a:bodyPr/>
          <a:lstStyle/>
          <a:p>
            <a:fld id="{9C529B3A-75D5-4093-8F9B-F3C695D29C54}" type="datetimeFigureOut">
              <a:rPr lang="en-US" smtClean="0"/>
              <a:t>6/7/2026</a:t>
            </a:fld>
            <a:endParaRPr lang="en-US"/>
          </a:p>
        </p:txBody>
      </p:sp>
      <p:sp>
        <p:nvSpPr>
          <p:cNvPr id="5" name="Footer Placeholder 4">
            <a:extLst>
              <a:ext uri="{FF2B5EF4-FFF2-40B4-BE49-F238E27FC236}">
                <a16:creationId xmlns:a16="http://schemas.microsoft.com/office/drawing/2014/main" id="{E044F255-026B-4C4D-6F72-EEB71FD3C2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FD3EDB-8C67-5A2A-4174-EF324605E1A2}"/>
              </a:ext>
            </a:extLst>
          </p:cNvPr>
          <p:cNvSpPr>
            <a:spLocks noGrp="1"/>
          </p:cNvSpPr>
          <p:nvPr>
            <p:ph type="sldNum" sz="quarter" idx="12"/>
          </p:nvPr>
        </p:nvSpPr>
        <p:spPr/>
        <p:txBody>
          <a:bodyPr/>
          <a:lstStyle/>
          <a:p>
            <a:fld id="{64E3933D-6E58-4055-B274-DE7F4E5ADDAC}" type="slidenum">
              <a:rPr lang="en-US" smtClean="0"/>
              <a:t>‹#›</a:t>
            </a:fld>
            <a:endParaRPr lang="en-US"/>
          </a:p>
        </p:txBody>
      </p:sp>
    </p:spTree>
    <p:extLst>
      <p:ext uri="{BB962C8B-B14F-4D97-AF65-F5344CB8AC3E}">
        <p14:creationId xmlns:p14="http://schemas.microsoft.com/office/powerpoint/2010/main" val="2429773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22704-87E5-FA8F-5494-61DDE6BB51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A741A1-7F09-4BBE-1C78-2327CB2733D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6ECB5D-E7F6-0723-0222-B277E3889FE1}"/>
              </a:ext>
            </a:extLst>
          </p:cNvPr>
          <p:cNvSpPr>
            <a:spLocks noGrp="1"/>
          </p:cNvSpPr>
          <p:nvPr>
            <p:ph type="dt" sz="half" idx="10"/>
          </p:nvPr>
        </p:nvSpPr>
        <p:spPr/>
        <p:txBody>
          <a:bodyPr/>
          <a:lstStyle/>
          <a:p>
            <a:fld id="{9C529B3A-75D5-4093-8F9B-F3C695D29C54}" type="datetimeFigureOut">
              <a:rPr lang="en-US" smtClean="0"/>
              <a:t>6/7/2026</a:t>
            </a:fld>
            <a:endParaRPr lang="en-US"/>
          </a:p>
        </p:txBody>
      </p:sp>
      <p:sp>
        <p:nvSpPr>
          <p:cNvPr id="5" name="Footer Placeholder 4">
            <a:extLst>
              <a:ext uri="{FF2B5EF4-FFF2-40B4-BE49-F238E27FC236}">
                <a16:creationId xmlns:a16="http://schemas.microsoft.com/office/drawing/2014/main" id="{CD3B846C-5AF5-CA0A-82BA-AAE8F42CA2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E6ACAC-A0BF-497D-0C8F-77E542238A13}"/>
              </a:ext>
            </a:extLst>
          </p:cNvPr>
          <p:cNvSpPr>
            <a:spLocks noGrp="1"/>
          </p:cNvSpPr>
          <p:nvPr>
            <p:ph type="sldNum" sz="quarter" idx="12"/>
          </p:nvPr>
        </p:nvSpPr>
        <p:spPr/>
        <p:txBody>
          <a:bodyPr/>
          <a:lstStyle/>
          <a:p>
            <a:fld id="{64E3933D-6E58-4055-B274-DE7F4E5ADDAC}" type="slidenum">
              <a:rPr lang="en-US" smtClean="0"/>
              <a:t>‹#›</a:t>
            </a:fld>
            <a:endParaRPr lang="en-US"/>
          </a:p>
        </p:txBody>
      </p:sp>
    </p:spTree>
    <p:extLst>
      <p:ext uri="{BB962C8B-B14F-4D97-AF65-F5344CB8AC3E}">
        <p14:creationId xmlns:p14="http://schemas.microsoft.com/office/powerpoint/2010/main" val="430246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5568D-90E0-7DEF-6028-A43117924F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BEDF6E-A55D-F41C-0E38-63D24AA6E6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856B09-0DD6-975B-50B1-B6DDE31AF7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C753E3-73A7-9A3D-3487-E0605374F005}"/>
              </a:ext>
            </a:extLst>
          </p:cNvPr>
          <p:cNvSpPr>
            <a:spLocks noGrp="1"/>
          </p:cNvSpPr>
          <p:nvPr>
            <p:ph type="dt" sz="half" idx="10"/>
          </p:nvPr>
        </p:nvSpPr>
        <p:spPr/>
        <p:txBody>
          <a:bodyPr/>
          <a:lstStyle/>
          <a:p>
            <a:fld id="{9C529B3A-75D5-4093-8F9B-F3C695D29C54}" type="datetimeFigureOut">
              <a:rPr lang="en-US" smtClean="0"/>
              <a:t>6/7/2026</a:t>
            </a:fld>
            <a:endParaRPr lang="en-US"/>
          </a:p>
        </p:txBody>
      </p:sp>
      <p:sp>
        <p:nvSpPr>
          <p:cNvPr id="6" name="Footer Placeholder 5">
            <a:extLst>
              <a:ext uri="{FF2B5EF4-FFF2-40B4-BE49-F238E27FC236}">
                <a16:creationId xmlns:a16="http://schemas.microsoft.com/office/drawing/2014/main" id="{4CD810D7-4D98-9454-590A-E87B1CD650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C91A54-0933-01F2-E2B3-4112702A8AB5}"/>
              </a:ext>
            </a:extLst>
          </p:cNvPr>
          <p:cNvSpPr>
            <a:spLocks noGrp="1"/>
          </p:cNvSpPr>
          <p:nvPr>
            <p:ph type="sldNum" sz="quarter" idx="12"/>
          </p:nvPr>
        </p:nvSpPr>
        <p:spPr/>
        <p:txBody>
          <a:bodyPr/>
          <a:lstStyle/>
          <a:p>
            <a:fld id="{64E3933D-6E58-4055-B274-DE7F4E5ADDAC}" type="slidenum">
              <a:rPr lang="en-US" smtClean="0"/>
              <a:t>‹#›</a:t>
            </a:fld>
            <a:endParaRPr lang="en-US"/>
          </a:p>
        </p:txBody>
      </p:sp>
    </p:spTree>
    <p:extLst>
      <p:ext uri="{BB962C8B-B14F-4D97-AF65-F5344CB8AC3E}">
        <p14:creationId xmlns:p14="http://schemas.microsoft.com/office/powerpoint/2010/main" val="2823071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382F2-466A-A9A4-A808-FA82134207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A526CC8-507A-B6CF-7FF3-BCFF8F869A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927462-7829-E477-2CFD-0DC5FA8D6E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BE4C524-E1B0-4945-81A1-23D6E50CAE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2E8311-D6AB-12DD-790B-39F8CBB60B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484717-EFBA-7BC0-FF40-272C9F991B82}"/>
              </a:ext>
            </a:extLst>
          </p:cNvPr>
          <p:cNvSpPr>
            <a:spLocks noGrp="1"/>
          </p:cNvSpPr>
          <p:nvPr>
            <p:ph type="dt" sz="half" idx="10"/>
          </p:nvPr>
        </p:nvSpPr>
        <p:spPr/>
        <p:txBody>
          <a:bodyPr/>
          <a:lstStyle/>
          <a:p>
            <a:fld id="{9C529B3A-75D5-4093-8F9B-F3C695D29C54}" type="datetimeFigureOut">
              <a:rPr lang="en-US" smtClean="0"/>
              <a:t>6/7/2026</a:t>
            </a:fld>
            <a:endParaRPr lang="en-US"/>
          </a:p>
        </p:txBody>
      </p:sp>
      <p:sp>
        <p:nvSpPr>
          <p:cNvPr id="8" name="Footer Placeholder 7">
            <a:extLst>
              <a:ext uri="{FF2B5EF4-FFF2-40B4-BE49-F238E27FC236}">
                <a16:creationId xmlns:a16="http://schemas.microsoft.com/office/drawing/2014/main" id="{D166EEB1-FB8E-1777-FBBB-382077DFA68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F7F3D7A-3331-5826-9D56-B735367D2A45}"/>
              </a:ext>
            </a:extLst>
          </p:cNvPr>
          <p:cNvSpPr>
            <a:spLocks noGrp="1"/>
          </p:cNvSpPr>
          <p:nvPr>
            <p:ph type="sldNum" sz="quarter" idx="12"/>
          </p:nvPr>
        </p:nvSpPr>
        <p:spPr/>
        <p:txBody>
          <a:bodyPr/>
          <a:lstStyle/>
          <a:p>
            <a:fld id="{64E3933D-6E58-4055-B274-DE7F4E5ADDAC}" type="slidenum">
              <a:rPr lang="en-US" smtClean="0"/>
              <a:t>‹#›</a:t>
            </a:fld>
            <a:endParaRPr lang="en-US"/>
          </a:p>
        </p:txBody>
      </p:sp>
    </p:spTree>
    <p:extLst>
      <p:ext uri="{BB962C8B-B14F-4D97-AF65-F5344CB8AC3E}">
        <p14:creationId xmlns:p14="http://schemas.microsoft.com/office/powerpoint/2010/main" val="2066053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5CD66-6BBA-F46D-31B7-8EEBD45886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02EE1FC-E78A-8835-B056-E06F61EA0FD2}"/>
              </a:ext>
            </a:extLst>
          </p:cNvPr>
          <p:cNvSpPr>
            <a:spLocks noGrp="1"/>
          </p:cNvSpPr>
          <p:nvPr>
            <p:ph type="dt" sz="half" idx="10"/>
          </p:nvPr>
        </p:nvSpPr>
        <p:spPr/>
        <p:txBody>
          <a:bodyPr/>
          <a:lstStyle/>
          <a:p>
            <a:fld id="{9C529B3A-75D5-4093-8F9B-F3C695D29C54}" type="datetimeFigureOut">
              <a:rPr lang="en-US" smtClean="0"/>
              <a:t>6/7/2026</a:t>
            </a:fld>
            <a:endParaRPr lang="en-US"/>
          </a:p>
        </p:txBody>
      </p:sp>
      <p:sp>
        <p:nvSpPr>
          <p:cNvPr id="4" name="Footer Placeholder 3">
            <a:extLst>
              <a:ext uri="{FF2B5EF4-FFF2-40B4-BE49-F238E27FC236}">
                <a16:creationId xmlns:a16="http://schemas.microsoft.com/office/drawing/2014/main" id="{9C7BABF1-1FF6-672B-4800-D224888B89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4E56AC-9968-4E11-0F6C-722DFD3DF917}"/>
              </a:ext>
            </a:extLst>
          </p:cNvPr>
          <p:cNvSpPr>
            <a:spLocks noGrp="1"/>
          </p:cNvSpPr>
          <p:nvPr>
            <p:ph type="sldNum" sz="quarter" idx="12"/>
          </p:nvPr>
        </p:nvSpPr>
        <p:spPr/>
        <p:txBody>
          <a:bodyPr/>
          <a:lstStyle/>
          <a:p>
            <a:fld id="{64E3933D-6E58-4055-B274-DE7F4E5ADDAC}" type="slidenum">
              <a:rPr lang="en-US" smtClean="0"/>
              <a:t>‹#›</a:t>
            </a:fld>
            <a:endParaRPr lang="en-US"/>
          </a:p>
        </p:txBody>
      </p:sp>
    </p:spTree>
    <p:extLst>
      <p:ext uri="{BB962C8B-B14F-4D97-AF65-F5344CB8AC3E}">
        <p14:creationId xmlns:p14="http://schemas.microsoft.com/office/powerpoint/2010/main" val="228072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ED6147-ACFB-B41C-E721-42242124E356}"/>
              </a:ext>
            </a:extLst>
          </p:cNvPr>
          <p:cNvSpPr>
            <a:spLocks noGrp="1"/>
          </p:cNvSpPr>
          <p:nvPr>
            <p:ph type="dt" sz="half" idx="10"/>
          </p:nvPr>
        </p:nvSpPr>
        <p:spPr/>
        <p:txBody>
          <a:bodyPr/>
          <a:lstStyle/>
          <a:p>
            <a:fld id="{9C529B3A-75D5-4093-8F9B-F3C695D29C54}" type="datetimeFigureOut">
              <a:rPr lang="en-US" smtClean="0"/>
              <a:t>6/7/2026</a:t>
            </a:fld>
            <a:endParaRPr lang="en-US"/>
          </a:p>
        </p:txBody>
      </p:sp>
      <p:sp>
        <p:nvSpPr>
          <p:cNvPr id="3" name="Footer Placeholder 2">
            <a:extLst>
              <a:ext uri="{FF2B5EF4-FFF2-40B4-BE49-F238E27FC236}">
                <a16:creationId xmlns:a16="http://schemas.microsoft.com/office/drawing/2014/main" id="{CC6C9E86-CC5D-99A6-FE5C-410A2E507C8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2507B6-4785-D26F-F11E-38EB1C8B0E94}"/>
              </a:ext>
            </a:extLst>
          </p:cNvPr>
          <p:cNvSpPr>
            <a:spLocks noGrp="1"/>
          </p:cNvSpPr>
          <p:nvPr>
            <p:ph type="sldNum" sz="quarter" idx="12"/>
          </p:nvPr>
        </p:nvSpPr>
        <p:spPr/>
        <p:txBody>
          <a:bodyPr/>
          <a:lstStyle/>
          <a:p>
            <a:fld id="{64E3933D-6E58-4055-B274-DE7F4E5ADDAC}" type="slidenum">
              <a:rPr lang="en-US" smtClean="0"/>
              <a:t>‹#›</a:t>
            </a:fld>
            <a:endParaRPr lang="en-US"/>
          </a:p>
        </p:txBody>
      </p:sp>
    </p:spTree>
    <p:extLst>
      <p:ext uri="{BB962C8B-B14F-4D97-AF65-F5344CB8AC3E}">
        <p14:creationId xmlns:p14="http://schemas.microsoft.com/office/powerpoint/2010/main" val="1127033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2BD92-4AD9-1AD5-9480-D85E183E5F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026825C-61E5-2BD7-90D5-1C039A1C6C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D810AD-44BF-0D03-8C1C-4033DD01F0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B7BB35-3DCA-F6D7-23EA-FA5DA5D14D85}"/>
              </a:ext>
            </a:extLst>
          </p:cNvPr>
          <p:cNvSpPr>
            <a:spLocks noGrp="1"/>
          </p:cNvSpPr>
          <p:nvPr>
            <p:ph type="dt" sz="half" idx="10"/>
          </p:nvPr>
        </p:nvSpPr>
        <p:spPr/>
        <p:txBody>
          <a:bodyPr/>
          <a:lstStyle/>
          <a:p>
            <a:fld id="{9C529B3A-75D5-4093-8F9B-F3C695D29C54}" type="datetimeFigureOut">
              <a:rPr lang="en-US" smtClean="0"/>
              <a:t>6/7/2026</a:t>
            </a:fld>
            <a:endParaRPr lang="en-US"/>
          </a:p>
        </p:txBody>
      </p:sp>
      <p:sp>
        <p:nvSpPr>
          <p:cNvPr id="6" name="Footer Placeholder 5">
            <a:extLst>
              <a:ext uri="{FF2B5EF4-FFF2-40B4-BE49-F238E27FC236}">
                <a16:creationId xmlns:a16="http://schemas.microsoft.com/office/drawing/2014/main" id="{A769F711-EB84-7316-2F76-B0CCEF8E54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EA7DAA-9E14-6864-F3D8-9870EEA3E0A3}"/>
              </a:ext>
            </a:extLst>
          </p:cNvPr>
          <p:cNvSpPr>
            <a:spLocks noGrp="1"/>
          </p:cNvSpPr>
          <p:nvPr>
            <p:ph type="sldNum" sz="quarter" idx="12"/>
          </p:nvPr>
        </p:nvSpPr>
        <p:spPr/>
        <p:txBody>
          <a:bodyPr/>
          <a:lstStyle/>
          <a:p>
            <a:fld id="{64E3933D-6E58-4055-B274-DE7F4E5ADDAC}" type="slidenum">
              <a:rPr lang="en-US" smtClean="0"/>
              <a:t>‹#›</a:t>
            </a:fld>
            <a:endParaRPr lang="en-US"/>
          </a:p>
        </p:txBody>
      </p:sp>
    </p:spTree>
    <p:extLst>
      <p:ext uri="{BB962C8B-B14F-4D97-AF65-F5344CB8AC3E}">
        <p14:creationId xmlns:p14="http://schemas.microsoft.com/office/powerpoint/2010/main" val="1361918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3849A-EAD6-2194-3F61-DD08BABA04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6DE19F4-6BA9-B651-30F7-DB494BF6AB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4A0B1D4-91D5-3E13-83CD-45128DF92B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058AF2-2103-925C-3574-B22A9E59A88E}"/>
              </a:ext>
            </a:extLst>
          </p:cNvPr>
          <p:cNvSpPr>
            <a:spLocks noGrp="1"/>
          </p:cNvSpPr>
          <p:nvPr>
            <p:ph type="dt" sz="half" idx="10"/>
          </p:nvPr>
        </p:nvSpPr>
        <p:spPr/>
        <p:txBody>
          <a:bodyPr/>
          <a:lstStyle/>
          <a:p>
            <a:fld id="{9C529B3A-75D5-4093-8F9B-F3C695D29C54}" type="datetimeFigureOut">
              <a:rPr lang="en-US" smtClean="0"/>
              <a:t>6/7/2026</a:t>
            </a:fld>
            <a:endParaRPr lang="en-US"/>
          </a:p>
        </p:txBody>
      </p:sp>
      <p:sp>
        <p:nvSpPr>
          <p:cNvPr id="6" name="Footer Placeholder 5">
            <a:extLst>
              <a:ext uri="{FF2B5EF4-FFF2-40B4-BE49-F238E27FC236}">
                <a16:creationId xmlns:a16="http://schemas.microsoft.com/office/drawing/2014/main" id="{8D758F83-2301-48CC-68D1-DE515C0E16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A356EA-2C13-4CCB-D7E9-319B3AD99EDA}"/>
              </a:ext>
            </a:extLst>
          </p:cNvPr>
          <p:cNvSpPr>
            <a:spLocks noGrp="1"/>
          </p:cNvSpPr>
          <p:nvPr>
            <p:ph type="sldNum" sz="quarter" idx="12"/>
          </p:nvPr>
        </p:nvSpPr>
        <p:spPr/>
        <p:txBody>
          <a:bodyPr/>
          <a:lstStyle/>
          <a:p>
            <a:fld id="{64E3933D-6E58-4055-B274-DE7F4E5ADDAC}" type="slidenum">
              <a:rPr lang="en-US" smtClean="0"/>
              <a:t>‹#›</a:t>
            </a:fld>
            <a:endParaRPr lang="en-US"/>
          </a:p>
        </p:txBody>
      </p:sp>
    </p:spTree>
    <p:extLst>
      <p:ext uri="{BB962C8B-B14F-4D97-AF65-F5344CB8AC3E}">
        <p14:creationId xmlns:p14="http://schemas.microsoft.com/office/powerpoint/2010/main" val="3066008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8F67A4-0E50-D6B1-EBB2-ECB0232A42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7AE3A2-22C0-510B-566E-A816B8571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610F31-34F8-7AD7-3E3E-6C53D22FC0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C529B3A-75D5-4093-8F9B-F3C695D29C54}" type="datetimeFigureOut">
              <a:rPr lang="en-US" smtClean="0"/>
              <a:t>6/7/2026</a:t>
            </a:fld>
            <a:endParaRPr lang="en-US"/>
          </a:p>
        </p:txBody>
      </p:sp>
      <p:sp>
        <p:nvSpPr>
          <p:cNvPr id="5" name="Footer Placeholder 4">
            <a:extLst>
              <a:ext uri="{FF2B5EF4-FFF2-40B4-BE49-F238E27FC236}">
                <a16:creationId xmlns:a16="http://schemas.microsoft.com/office/drawing/2014/main" id="{51A286E6-761D-FAF2-EB16-A9EDDB527A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69BF21E-C6E3-BC0E-1B9B-0449EF1A9A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E3933D-6E58-4055-B274-DE7F4E5ADDAC}" type="slidenum">
              <a:rPr lang="en-US" smtClean="0"/>
              <a:t>‹#›</a:t>
            </a:fld>
            <a:endParaRPr lang="en-US"/>
          </a:p>
        </p:txBody>
      </p:sp>
    </p:spTree>
    <p:extLst>
      <p:ext uri="{BB962C8B-B14F-4D97-AF65-F5344CB8AC3E}">
        <p14:creationId xmlns:p14="http://schemas.microsoft.com/office/powerpoint/2010/main" val="256293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67916-91C3-1C88-71A5-789B8CEE2C54}"/>
              </a:ext>
            </a:extLst>
          </p:cNvPr>
          <p:cNvSpPr>
            <a:spLocks noGrp="1"/>
          </p:cNvSpPr>
          <p:nvPr>
            <p:ph type="ctrTitle"/>
          </p:nvPr>
        </p:nvSpPr>
        <p:spPr/>
        <p:txBody>
          <a:bodyPr>
            <a:normAutofit fontScale="90000"/>
          </a:bodyPr>
          <a:lstStyle/>
          <a:p>
            <a:r>
              <a:rPr lang="en-US" dirty="0"/>
              <a:t>ABM Based Micro</a:t>
            </a:r>
            <a:br>
              <a:rPr lang="en-US" dirty="0"/>
            </a:br>
            <a:r>
              <a:rPr lang="en-US" dirty="0"/>
              <a:t>Lecture 4: Rebuilding Supply and Demand from Agents</a:t>
            </a:r>
          </a:p>
        </p:txBody>
      </p:sp>
      <p:sp>
        <p:nvSpPr>
          <p:cNvPr id="3" name="Subtitle 2">
            <a:extLst>
              <a:ext uri="{FF2B5EF4-FFF2-40B4-BE49-F238E27FC236}">
                <a16:creationId xmlns:a16="http://schemas.microsoft.com/office/drawing/2014/main" id="{DE0FD9E7-46CB-93EF-1B03-0674432CE760}"/>
              </a:ext>
            </a:extLst>
          </p:cNvPr>
          <p:cNvSpPr>
            <a:spLocks noGrp="1"/>
          </p:cNvSpPr>
          <p:nvPr>
            <p:ph type="subTitle" idx="1"/>
          </p:nvPr>
        </p:nvSpPr>
        <p:spPr/>
        <p:txBody>
          <a:bodyPr/>
          <a:lstStyle/>
          <a:p>
            <a:r>
              <a:rPr lang="en-US" dirty="0"/>
              <a:t>Dr. Asad Zaman</a:t>
            </a:r>
          </a:p>
          <a:p>
            <a:r>
              <a:rPr lang="en-US" dirty="0"/>
              <a:t>Al-Nafi International</a:t>
            </a:r>
          </a:p>
        </p:txBody>
      </p:sp>
    </p:spTree>
    <p:extLst>
      <p:ext uri="{BB962C8B-B14F-4D97-AF65-F5344CB8AC3E}">
        <p14:creationId xmlns:p14="http://schemas.microsoft.com/office/powerpoint/2010/main" val="1870880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054E18E-7C67-D120-42C3-3F30E1CC463A}"/>
              </a:ext>
            </a:extLst>
          </p:cNvPr>
          <p:cNvSpPr>
            <a:spLocks noGrp="1"/>
          </p:cNvSpPr>
          <p:nvPr>
            <p:ph type="title"/>
          </p:nvPr>
        </p:nvSpPr>
        <p:spPr/>
        <p:txBody>
          <a:bodyPr/>
          <a:lstStyle/>
          <a:p>
            <a:r>
              <a:rPr lang="en-US" dirty="0"/>
              <a:t>1</a:t>
            </a:r>
            <a:r>
              <a:rPr lang="en-US" baseline="30000" dirty="0"/>
              <a:t>st</a:t>
            </a:r>
            <a:r>
              <a:rPr lang="en-US" dirty="0"/>
              <a:t>  Pair:</a:t>
            </a:r>
            <a:br>
              <a:rPr lang="en-US" dirty="0"/>
            </a:br>
            <a:r>
              <a:rPr lang="en-US" dirty="0"/>
              <a:t>SA(100) &amp; HS(350)=&gt;No Deal</a:t>
            </a:r>
          </a:p>
        </p:txBody>
      </p:sp>
      <p:sp>
        <p:nvSpPr>
          <p:cNvPr id="6" name="Content Placeholder 5">
            <a:extLst>
              <a:ext uri="{FF2B5EF4-FFF2-40B4-BE49-F238E27FC236}">
                <a16:creationId xmlns:a16="http://schemas.microsoft.com/office/drawing/2014/main" id="{C008D3ED-1AFD-EC02-30BB-C78D45A887BF}"/>
              </a:ext>
            </a:extLst>
          </p:cNvPr>
          <p:cNvSpPr>
            <a:spLocks noGrp="1"/>
          </p:cNvSpPr>
          <p:nvPr>
            <p:ph idx="1"/>
          </p:nvPr>
        </p:nvSpPr>
        <p:spPr/>
        <p:txBody>
          <a:bodyPr/>
          <a:lstStyle/>
          <a:p>
            <a:r>
              <a:rPr lang="en-US" dirty="0"/>
              <a:t>Student A has maximum rental budget of 100.</a:t>
            </a:r>
          </a:p>
          <a:p>
            <a:r>
              <a:rPr lang="en-US" dirty="0"/>
              <a:t>Homeowner S wants a minimum rent of 350.</a:t>
            </a:r>
          </a:p>
          <a:p>
            <a:r>
              <a:rPr lang="en-US" dirty="0"/>
              <a:t>No deal is possible. </a:t>
            </a:r>
          </a:p>
          <a:p>
            <a:pPr marL="0" indent="0">
              <a:buNone/>
            </a:pPr>
            <a:endParaRPr lang="en-US" dirty="0"/>
          </a:p>
        </p:txBody>
      </p:sp>
    </p:spTree>
    <p:extLst>
      <p:ext uri="{BB962C8B-B14F-4D97-AF65-F5344CB8AC3E}">
        <p14:creationId xmlns:p14="http://schemas.microsoft.com/office/powerpoint/2010/main" val="2999894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06CF2-2460-ECE2-583A-DAD68B81F458}"/>
              </a:ext>
            </a:extLst>
          </p:cNvPr>
          <p:cNvSpPr>
            <a:spLocks noGrp="1"/>
          </p:cNvSpPr>
          <p:nvPr>
            <p:ph type="title"/>
          </p:nvPr>
        </p:nvSpPr>
        <p:spPr/>
        <p:txBody>
          <a:bodyPr>
            <a:normAutofit/>
          </a:bodyPr>
          <a:lstStyle/>
          <a:p>
            <a:pPr fontAlgn="b"/>
            <a:r>
              <a:rPr lang="en-US" dirty="0"/>
              <a:t>2</a:t>
            </a:r>
            <a:r>
              <a:rPr lang="en-US" baseline="30000" dirty="0"/>
              <a:t>nd</a:t>
            </a:r>
            <a:r>
              <a:rPr lang="en-US" dirty="0"/>
              <a:t> Pair</a:t>
            </a:r>
            <a:br>
              <a:rPr lang="en-US" dirty="0"/>
            </a:br>
            <a:r>
              <a:rPr lang="en-US" dirty="0"/>
              <a:t>SB(200) &amp; HP(50) =&gt; 100</a:t>
            </a:r>
          </a:p>
        </p:txBody>
      </p:sp>
      <p:sp>
        <p:nvSpPr>
          <p:cNvPr id="3" name="Content Placeholder 2">
            <a:extLst>
              <a:ext uri="{FF2B5EF4-FFF2-40B4-BE49-F238E27FC236}">
                <a16:creationId xmlns:a16="http://schemas.microsoft.com/office/drawing/2014/main" id="{FDDBA5CC-A941-F926-69FD-9C9E5427A726}"/>
              </a:ext>
            </a:extLst>
          </p:cNvPr>
          <p:cNvSpPr>
            <a:spLocks noGrp="1"/>
          </p:cNvSpPr>
          <p:nvPr>
            <p:ph idx="1"/>
          </p:nvPr>
        </p:nvSpPr>
        <p:spPr/>
        <p:txBody>
          <a:bodyPr/>
          <a:lstStyle/>
          <a:p>
            <a:r>
              <a:rPr lang="en-US" dirty="0"/>
              <a:t>Student’s Budget of 200 is greater than min acceptable rent of 50.</a:t>
            </a:r>
          </a:p>
          <a:p>
            <a:r>
              <a:rPr lang="en-US" dirty="0"/>
              <a:t>Deal is possible.</a:t>
            </a:r>
          </a:p>
          <a:p>
            <a:r>
              <a:rPr lang="en-US" dirty="0"/>
              <a:t>Negotiation will lead to a number between 50 and 200.</a:t>
            </a:r>
          </a:p>
          <a:p>
            <a:r>
              <a:rPr lang="en-US" dirty="0"/>
              <a:t>Outcome will depend on bargaining skills of the two.</a:t>
            </a:r>
          </a:p>
          <a:p>
            <a:r>
              <a:rPr lang="en-US" dirty="0"/>
              <a:t>We choose – at random – a number between the two. Say, 100.</a:t>
            </a:r>
          </a:p>
          <a:p>
            <a:r>
              <a:rPr lang="en-US" dirty="0"/>
              <a:t>This reflects good bargaining on part of the student. </a:t>
            </a:r>
          </a:p>
        </p:txBody>
      </p:sp>
    </p:spTree>
    <p:extLst>
      <p:ext uri="{BB962C8B-B14F-4D97-AF65-F5344CB8AC3E}">
        <p14:creationId xmlns:p14="http://schemas.microsoft.com/office/powerpoint/2010/main" val="4129552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6E54D-CCB3-89F9-F16C-32AF50B05B51}"/>
              </a:ext>
            </a:extLst>
          </p:cNvPr>
          <p:cNvSpPr>
            <a:spLocks noGrp="1"/>
          </p:cNvSpPr>
          <p:nvPr>
            <p:ph type="title"/>
          </p:nvPr>
        </p:nvSpPr>
        <p:spPr/>
        <p:txBody>
          <a:bodyPr>
            <a:normAutofit/>
          </a:bodyPr>
          <a:lstStyle/>
          <a:p>
            <a:r>
              <a:rPr lang="en-US" dirty="0"/>
              <a:t>3</a:t>
            </a:r>
            <a:r>
              <a:rPr lang="en-US" baseline="30000" dirty="0"/>
              <a:t>rd</a:t>
            </a:r>
            <a:r>
              <a:rPr lang="en-US" dirty="0"/>
              <a:t> Pair</a:t>
            </a:r>
            <a:br>
              <a:rPr lang="en-US" dirty="0"/>
            </a:br>
            <a:r>
              <a:rPr lang="en-US" dirty="0"/>
              <a:t>SC(300) &amp; HR(250) =&gt; 290</a:t>
            </a:r>
          </a:p>
        </p:txBody>
      </p:sp>
      <p:sp>
        <p:nvSpPr>
          <p:cNvPr id="3" name="Content Placeholder 2">
            <a:extLst>
              <a:ext uri="{FF2B5EF4-FFF2-40B4-BE49-F238E27FC236}">
                <a16:creationId xmlns:a16="http://schemas.microsoft.com/office/drawing/2014/main" id="{3AAAFC09-E4B4-88C5-6420-0428922612E3}"/>
              </a:ext>
            </a:extLst>
          </p:cNvPr>
          <p:cNvSpPr>
            <a:spLocks noGrp="1"/>
          </p:cNvSpPr>
          <p:nvPr>
            <p:ph idx="1"/>
          </p:nvPr>
        </p:nvSpPr>
        <p:spPr/>
        <p:txBody>
          <a:bodyPr/>
          <a:lstStyle/>
          <a:p>
            <a:r>
              <a:rPr lang="en-US" dirty="0"/>
              <a:t>Student Budget is greater than Homeowner Demand</a:t>
            </a:r>
          </a:p>
          <a:p>
            <a:r>
              <a:rPr lang="en-US" dirty="0"/>
              <a:t>Negotiated Outcome should be between 250 and 300.</a:t>
            </a:r>
          </a:p>
          <a:p>
            <a:r>
              <a:rPr lang="en-US" dirty="0"/>
              <a:t>We choose 290 – suggesting stronger bargaining on part of homeowner </a:t>
            </a:r>
          </a:p>
        </p:txBody>
      </p:sp>
    </p:spTree>
    <p:extLst>
      <p:ext uri="{BB962C8B-B14F-4D97-AF65-F5344CB8AC3E}">
        <p14:creationId xmlns:p14="http://schemas.microsoft.com/office/powerpoint/2010/main" val="471240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0CA4A-64D4-B3E2-3845-E4EC0CE166A2}"/>
              </a:ext>
            </a:extLst>
          </p:cNvPr>
          <p:cNvSpPr>
            <a:spLocks noGrp="1"/>
          </p:cNvSpPr>
          <p:nvPr>
            <p:ph type="title"/>
          </p:nvPr>
        </p:nvSpPr>
        <p:spPr/>
        <p:txBody>
          <a:bodyPr>
            <a:normAutofit/>
          </a:bodyPr>
          <a:lstStyle/>
          <a:p>
            <a:r>
              <a:rPr lang="en-US" dirty="0"/>
              <a:t>4</a:t>
            </a:r>
            <a:r>
              <a:rPr lang="en-US" baseline="30000" dirty="0"/>
              <a:t>th</a:t>
            </a:r>
            <a:r>
              <a:rPr lang="en-US" dirty="0"/>
              <a:t> Pair</a:t>
            </a:r>
            <a:br>
              <a:rPr lang="en-US" dirty="0"/>
            </a:br>
            <a:r>
              <a:rPr lang="en-US" dirty="0"/>
              <a:t>SD(400) &amp; HU(550) =&gt; No Deal</a:t>
            </a:r>
          </a:p>
        </p:txBody>
      </p:sp>
      <p:sp>
        <p:nvSpPr>
          <p:cNvPr id="3" name="Content Placeholder 2">
            <a:extLst>
              <a:ext uri="{FF2B5EF4-FFF2-40B4-BE49-F238E27FC236}">
                <a16:creationId xmlns:a16="http://schemas.microsoft.com/office/drawing/2014/main" id="{26E94F19-D28D-D70C-6E87-E31F4170B3A8}"/>
              </a:ext>
            </a:extLst>
          </p:cNvPr>
          <p:cNvSpPr>
            <a:spLocks noGrp="1"/>
          </p:cNvSpPr>
          <p:nvPr>
            <p:ph idx="1"/>
          </p:nvPr>
        </p:nvSpPr>
        <p:spPr/>
        <p:txBody>
          <a:bodyPr/>
          <a:lstStyle/>
          <a:p>
            <a:r>
              <a:rPr lang="en-US" dirty="0"/>
              <a:t>Student Budget is less than Homeowner minimum acceptable rent</a:t>
            </a:r>
          </a:p>
        </p:txBody>
      </p:sp>
    </p:spTree>
    <p:extLst>
      <p:ext uri="{BB962C8B-B14F-4D97-AF65-F5344CB8AC3E}">
        <p14:creationId xmlns:p14="http://schemas.microsoft.com/office/powerpoint/2010/main" val="3689339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7D811-B03B-59C9-1089-0939783E99E8}"/>
              </a:ext>
            </a:extLst>
          </p:cNvPr>
          <p:cNvSpPr>
            <a:spLocks noGrp="1"/>
          </p:cNvSpPr>
          <p:nvPr>
            <p:ph type="title"/>
          </p:nvPr>
        </p:nvSpPr>
        <p:spPr/>
        <p:txBody>
          <a:bodyPr>
            <a:normAutofit/>
          </a:bodyPr>
          <a:lstStyle/>
          <a:p>
            <a:r>
              <a:rPr lang="en-US" dirty="0"/>
              <a:t>5</a:t>
            </a:r>
            <a:r>
              <a:rPr lang="en-US" baseline="30000" dirty="0"/>
              <a:t>th</a:t>
            </a:r>
            <a:r>
              <a:rPr lang="en-US" dirty="0"/>
              <a:t> Pair:</a:t>
            </a:r>
            <a:br>
              <a:rPr lang="en-US" dirty="0"/>
            </a:br>
            <a:r>
              <a:rPr lang="en-US" dirty="0"/>
              <a:t>SE(500)	 &amp; HQ(150)  =&gt; 180</a:t>
            </a:r>
          </a:p>
        </p:txBody>
      </p:sp>
      <p:sp>
        <p:nvSpPr>
          <p:cNvPr id="3" name="Content Placeholder 2">
            <a:extLst>
              <a:ext uri="{FF2B5EF4-FFF2-40B4-BE49-F238E27FC236}">
                <a16:creationId xmlns:a16="http://schemas.microsoft.com/office/drawing/2014/main" id="{0D4C9E56-ABF3-A33B-8270-E30A25A2D478}"/>
              </a:ext>
            </a:extLst>
          </p:cNvPr>
          <p:cNvSpPr>
            <a:spLocks noGrp="1"/>
          </p:cNvSpPr>
          <p:nvPr>
            <p:ph idx="1"/>
          </p:nvPr>
        </p:nvSpPr>
        <p:spPr/>
        <p:txBody>
          <a:bodyPr/>
          <a:lstStyle/>
          <a:p>
            <a:r>
              <a:rPr lang="en-US" dirty="0"/>
              <a:t>Student’s budget of 500 is much greater than Homeowner demand of 150 (unknown to the student).</a:t>
            </a:r>
          </a:p>
          <a:p>
            <a:r>
              <a:rPr lang="en-US" dirty="0"/>
              <a:t>Good negotiation by student leads to 180 rental, much less than she was prepared to pay.</a:t>
            </a:r>
          </a:p>
          <a:p>
            <a:pPr marL="0" indent="0">
              <a:buNone/>
            </a:pPr>
            <a:r>
              <a:rPr lang="en-US" dirty="0"/>
              <a:t>NOTE: We can make many different rules determining outcomes of negotiations for ABM simulation. For our current purposes, these will not have much impact on the final outcome. </a:t>
            </a:r>
          </a:p>
        </p:txBody>
      </p:sp>
    </p:spTree>
    <p:extLst>
      <p:ext uri="{BB962C8B-B14F-4D97-AF65-F5344CB8AC3E}">
        <p14:creationId xmlns:p14="http://schemas.microsoft.com/office/powerpoint/2010/main" val="3827063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577B1-19CA-E438-E145-DCA984327804}"/>
              </a:ext>
            </a:extLst>
          </p:cNvPr>
          <p:cNvSpPr>
            <a:spLocks noGrp="1"/>
          </p:cNvSpPr>
          <p:nvPr>
            <p:ph type="title"/>
          </p:nvPr>
        </p:nvSpPr>
        <p:spPr/>
        <p:txBody>
          <a:bodyPr>
            <a:normAutofit/>
          </a:bodyPr>
          <a:lstStyle/>
          <a:p>
            <a:r>
              <a:rPr lang="en-US" dirty="0"/>
              <a:t>6</a:t>
            </a:r>
            <a:r>
              <a:rPr lang="en-US" baseline="30000" dirty="0"/>
              <a:t>th</a:t>
            </a:r>
            <a:r>
              <a:rPr lang="en-US" dirty="0"/>
              <a:t> Pair:</a:t>
            </a:r>
            <a:br>
              <a:rPr lang="en-US" dirty="0"/>
            </a:br>
            <a:r>
              <a:rPr lang="en-US" dirty="0"/>
              <a:t>SF(600) &amp; HT(450)  =&gt; 590</a:t>
            </a:r>
          </a:p>
        </p:txBody>
      </p:sp>
      <p:sp>
        <p:nvSpPr>
          <p:cNvPr id="3" name="Content Placeholder 2">
            <a:extLst>
              <a:ext uri="{FF2B5EF4-FFF2-40B4-BE49-F238E27FC236}">
                <a16:creationId xmlns:a16="http://schemas.microsoft.com/office/drawing/2014/main" id="{7E80627D-885F-C067-2061-C9315260151D}"/>
              </a:ext>
            </a:extLst>
          </p:cNvPr>
          <p:cNvSpPr>
            <a:spLocks noGrp="1"/>
          </p:cNvSpPr>
          <p:nvPr>
            <p:ph idx="1"/>
          </p:nvPr>
        </p:nvSpPr>
        <p:spPr/>
        <p:txBody>
          <a:bodyPr/>
          <a:lstStyle/>
          <a:p>
            <a:r>
              <a:rPr lang="en-US" dirty="0"/>
              <a:t>Student budget of 600 is greater than Homeowner demand of 450</a:t>
            </a:r>
          </a:p>
          <a:p>
            <a:r>
              <a:rPr lang="en-US" dirty="0"/>
              <a:t>Tough negotiation by Homeowner leads to rent of 590, close to the maximum the student was willing to pay.</a:t>
            </a:r>
          </a:p>
        </p:txBody>
      </p:sp>
    </p:spTree>
    <p:extLst>
      <p:ext uri="{BB962C8B-B14F-4D97-AF65-F5344CB8AC3E}">
        <p14:creationId xmlns:p14="http://schemas.microsoft.com/office/powerpoint/2010/main" val="361248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70B4C-C45C-7310-E283-1FBADF081EBD}"/>
              </a:ext>
            </a:extLst>
          </p:cNvPr>
          <p:cNvSpPr>
            <a:spLocks noGrp="1"/>
          </p:cNvSpPr>
          <p:nvPr>
            <p:ph type="title"/>
          </p:nvPr>
        </p:nvSpPr>
        <p:spPr/>
        <p:txBody>
          <a:bodyPr/>
          <a:lstStyle/>
          <a:p>
            <a:r>
              <a:rPr lang="en-US" dirty="0"/>
              <a:t>Day 1: A Realistic Outcome – but not S&amp;D</a:t>
            </a:r>
          </a:p>
        </p:txBody>
      </p:sp>
      <p:sp>
        <p:nvSpPr>
          <p:cNvPr id="3" name="Content Placeholder 2">
            <a:extLst>
              <a:ext uri="{FF2B5EF4-FFF2-40B4-BE49-F238E27FC236}">
                <a16:creationId xmlns:a16="http://schemas.microsoft.com/office/drawing/2014/main" id="{446412F4-5089-893A-61F1-74FB9B6C7F04}"/>
              </a:ext>
            </a:extLst>
          </p:cNvPr>
          <p:cNvSpPr>
            <a:spLocks noGrp="1"/>
          </p:cNvSpPr>
          <p:nvPr>
            <p:ph idx="1"/>
          </p:nvPr>
        </p:nvSpPr>
        <p:spPr/>
        <p:txBody>
          <a:bodyPr/>
          <a:lstStyle/>
          <a:p>
            <a:r>
              <a:rPr lang="en-US" dirty="0"/>
              <a:t>rental contracts:</a:t>
            </a:r>
          </a:p>
          <a:p>
            <a:r>
              <a:rPr lang="en-US" dirty="0"/>
              <a:t>SB(200) rents from HP(50) at </a:t>
            </a:r>
            <a:r>
              <a:rPr lang="en-US" b="1" dirty="0"/>
              <a:t>100</a:t>
            </a:r>
            <a:r>
              <a:rPr lang="en-US" dirty="0"/>
              <a:t>.</a:t>
            </a:r>
            <a:br>
              <a:rPr lang="en-US" dirty="0"/>
            </a:br>
            <a:r>
              <a:rPr lang="en-US" dirty="0"/>
              <a:t>SC(300) rents from HR(250) at </a:t>
            </a:r>
            <a:r>
              <a:rPr lang="en-US" b="1" dirty="0"/>
              <a:t>290</a:t>
            </a:r>
            <a:r>
              <a:rPr lang="en-US" dirty="0"/>
              <a:t>.</a:t>
            </a:r>
            <a:br>
              <a:rPr lang="en-US" dirty="0"/>
            </a:br>
            <a:r>
              <a:rPr lang="en-US" dirty="0"/>
              <a:t>SE(500) rents from HQ(150) at </a:t>
            </a:r>
            <a:r>
              <a:rPr lang="en-US" b="1" dirty="0"/>
              <a:t>180</a:t>
            </a:r>
            <a:r>
              <a:rPr lang="en-US" dirty="0"/>
              <a:t>.</a:t>
            </a:r>
            <a:br>
              <a:rPr lang="en-US" dirty="0"/>
            </a:br>
            <a:r>
              <a:rPr lang="en-US" dirty="0"/>
              <a:t>SF(600) rents from HT(450) at </a:t>
            </a:r>
            <a:r>
              <a:rPr lang="en-US" b="1" dirty="0"/>
              <a:t>590</a:t>
            </a:r>
            <a:r>
              <a:rPr lang="en-US" dirty="0"/>
              <a:t>.</a:t>
            </a:r>
          </a:p>
          <a:p>
            <a:r>
              <a:rPr lang="en-US" dirty="0"/>
              <a:t>No deal:</a:t>
            </a:r>
          </a:p>
          <a:p>
            <a:r>
              <a:rPr lang="en-US" dirty="0"/>
              <a:t>SA(100) with HS(350).</a:t>
            </a:r>
            <a:br>
              <a:rPr lang="en-US" dirty="0"/>
            </a:br>
            <a:r>
              <a:rPr lang="en-US" dirty="0"/>
              <a:t>SD(400) with HU(550).</a:t>
            </a:r>
          </a:p>
          <a:p>
            <a:r>
              <a:rPr lang="en-US" dirty="0"/>
              <a:t>Rents differ widely: </a:t>
            </a:r>
            <a:r>
              <a:rPr lang="en-US" b="1" dirty="0"/>
              <a:t>100, 180, 290, 590</a:t>
            </a:r>
            <a:r>
              <a:rPr lang="en-US" dirty="0"/>
              <a:t>.</a:t>
            </a:r>
          </a:p>
          <a:p>
            <a:endParaRPr lang="en-US" dirty="0"/>
          </a:p>
        </p:txBody>
      </p:sp>
    </p:spTree>
    <p:extLst>
      <p:ext uri="{BB962C8B-B14F-4D97-AF65-F5344CB8AC3E}">
        <p14:creationId xmlns:p14="http://schemas.microsoft.com/office/powerpoint/2010/main" val="586385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143A4-8C99-D7BE-CB51-623737832565}"/>
              </a:ext>
            </a:extLst>
          </p:cNvPr>
          <p:cNvSpPr>
            <a:spLocks noGrp="1"/>
          </p:cNvSpPr>
          <p:nvPr>
            <p:ph type="title"/>
          </p:nvPr>
        </p:nvSpPr>
        <p:spPr/>
        <p:txBody>
          <a:bodyPr/>
          <a:lstStyle/>
          <a:p>
            <a:r>
              <a:rPr lang="en-US" dirty="0"/>
              <a:t>How to Get to S&amp;D Equilibrium?</a:t>
            </a:r>
          </a:p>
        </p:txBody>
      </p:sp>
      <p:sp>
        <p:nvSpPr>
          <p:cNvPr id="3" name="Content Placeholder 2">
            <a:extLst>
              <a:ext uri="{FF2B5EF4-FFF2-40B4-BE49-F238E27FC236}">
                <a16:creationId xmlns:a16="http://schemas.microsoft.com/office/drawing/2014/main" id="{E33D7ABC-150B-FCA6-725E-EA18BEA1ED40}"/>
              </a:ext>
            </a:extLst>
          </p:cNvPr>
          <p:cNvSpPr>
            <a:spLocks noGrp="1"/>
          </p:cNvSpPr>
          <p:nvPr>
            <p:ph idx="1"/>
          </p:nvPr>
        </p:nvSpPr>
        <p:spPr/>
        <p:txBody>
          <a:bodyPr/>
          <a:lstStyle/>
          <a:p>
            <a:pPr marL="0" indent="0">
              <a:buNone/>
            </a:pPr>
            <a:r>
              <a:rPr lang="en-US" dirty="0"/>
              <a:t>Theory &amp; Experiments show the need for additional ingredients:</a:t>
            </a:r>
          </a:p>
          <a:p>
            <a:pPr marL="514350" indent="-514350">
              <a:buFont typeface="+mj-lt"/>
              <a:buAutoNum type="arabicPeriod"/>
            </a:pPr>
            <a:r>
              <a:rPr lang="en-US" dirty="0"/>
              <a:t>Information</a:t>
            </a:r>
          </a:p>
          <a:p>
            <a:pPr marL="514350" indent="-514350">
              <a:buFont typeface="+mj-lt"/>
              <a:buAutoNum type="arabicPeriod"/>
            </a:pPr>
            <a:r>
              <a:rPr lang="en-US" dirty="0"/>
              <a:t>Learning Based on Information</a:t>
            </a:r>
          </a:p>
          <a:p>
            <a:pPr marL="514350" indent="-514350">
              <a:buFont typeface="+mj-lt"/>
              <a:buAutoNum type="arabicPeriod"/>
            </a:pPr>
            <a:r>
              <a:rPr lang="en-US" dirty="0"/>
              <a:t>Competition</a:t>
            </a:r>
          </a:p>
          <a:p>
            <a:pPr marL="514350" indent="-514350">
              <a:buFont typeface="+mj-lt"/>
              <a:buAutoNum type="arabicPeriod"/>
            </a:pPr>
            <a:r>
              <a:rPr lang="en-US" dirty="0"/>
              <a:t>Renegotiable Contracts, to enable competition</a:t>
            </a:r>
          </a:p>
          <a:p>
            <a:pPr marL="0" indent="0">
              <a:buNone/>
            </a:pPr>
            <a:r>
              <a:rPr lang="en-US" dirty="0"/>
              <a:t>There is no surprise that our one day ABM does not lead to S&amp;D.</a:t>
            </a:r>
          </a:p>
          <a:p>
            <a:pPr marL="0" indent="0">
              <a:buNone/>
            </a:pPr>
            <a:r>
              <a:rPr lang="en-US" dirty="0"/>
              <a:t>The question is how to add these elements to our ABM model, to achieve S&amp;D outcomes. </a:t>
            </a:r>
          </a:p>
        </p:txBody>
      </p:sp>
    </p:spTree>
    <p:extLst>
      <p:ext uri="{BB962C8B-B14F-4D97-AF65-F5344CB8AC3E}">
        <p14:creationId xmlns:p14="http://schemas.microsoft.com/office/powerpoint/2010/main" val="859226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AF873-B165-9D9C-C442-878C63FAA027}"/>
              </a:ext>
            </a:extLst>
          </p:cNvPr>
          <p:cNvSpPr>
            <a:spLocks noGrp="1"/>
          </p:cNvSpPr>
          <p:nvPr>
            <p:ph type="title"/>
          </p:nvPr>
        </p:nvSpPr>
        <p:spPr/>
        <p:txBody>
          <a:bodyPr/>
          <a:lstStyle/>
          <a:p>
            <a:r>
              <a:rPr lang="en-US" dirty="0"/>
              <a:t>Modeling Strategy</a:t>
            </a:r>
          </a:p>
        </p:txBody>
      </p:sp>
      <p:sp>
        <p:nvSpPr>
          <p:cNvPr id="3" name="Content Placeholder 2">
            <a:extLst>
              <a:ext uri="{FF2B5EF4-FFF2-40B4-BE49-F238E27FC236}">
                <a16:creationId xmlns:a16="http://schemas.microsoft.com/office/drawing/2014/main" id="{D01D3D23-F6D7-7764-83A8-B5344F763A08}"/>
              </a:ext>
            </a:extLst>
          </p:cNvPr>
          <p:cNvSpPr>
            <a:spLocks noGrp="1"/>
          </p:cNvSpPr>
          <p:nvPr>
            <p:ph idx="1"/>
          </p:nvPr>
        </p:nvSpPr>
        <p:spPr/>
        <p:txBody>
          <a:bodyPr/>
          <a:lstStyle/>
          <a:p>
            <a:pPr marL="0" indent="0">
              <a:buNone/>
            </a:pPr>
            <a:r>
              <a:rPr lang="en-US" dirty="0"/>
              <a:t>If contracts are locked-in, there is no possibility for equilibrium outcome in this ABM model.</a:t>
            </a:r>
          </a:p>
          <a:p>
            <a:pPr marL="0" indent="0">
              <a:buNone/>
            </a:pPr>
            <a:r>
              <a:rPr lang="en-US" dirty="0"/>
              <a:t>So, make contracts renegotiable.</a:t>
            </a:r>
          </a:p>
          <a:p>
            <a:pPr marL="0" indent="0">
              <a:buNone/>
            </a:pPr>
            <a:r>
              <a:rPr lang="en-US" dirty="0"/>
              <a:t>Make information on the end-of-day-1 contracts public. </a:t>
            </a:r>
          </a:p>
          <a:p>
            <a:pPr marL="0" indent="0">
              <a:buNone/>
            </a:pPr>
            <a:r>
              <a:rPr lang="en-US" dirty="0"/>
              <a:t>For competition, allow students renting expensive houses, and homeowners with low rents to re-negotiate.</a:t>
            </a:r>
          </a:p>
          <a:p>
            <a:pPr marL="0" indent="0">
              <a:buNone/>
            </a:pPr>
            <a:r>
              <a:rPr lang="en-US" dirty="0"/>
              <a:t>This the big picture of what we need to add – what happens on day 2 and later – to get to S&amp;D type equilibrium</a:t>
            </a:r>
          </a:p>
        </p:txBody>
      </p:sp>
    </p:spTree>
    <p:extLst>
      <p:ext uri="{BB962C8B-B14F-4D97-AF65-F5344CB8AC3E}">
        <p14:creationId xmlns:p14="http://schemas.microsoft.com/office/powerpoint/2010/main" val="26511701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6C5E9-4F8D-E3E8-B85E-F94F681403B0}"/>
              </a:ext>
            </a:extLst>
          </p:cNvPr>
          <p:cNvSpPr>
            <a:spLocks noGrp="1"/>
          </p:cNvSpPr>
          <p:nvPr>
            <p:ph type="title"/>
          </p:nvPr>
        </p:nvSpPr>
        <p:spPr/>
        <p:txBody>
          <a:bodyPr/>
          <a:lstStyle/>
          <a:p>
            <a:r>
              <a:rPr lang="en-US" dirty="0"/>
              <a:t>Three Rules</a:t>
            </a:r>
          </a:p>
        </p:txBody>
      </p:sp>
      <p:sp>
        <p:nvSpPr>
          <p:cNvPr id="3" name="Content Placeholder 2">
            <a:extLst>
              <a:ext uri="{FF2B5EF4-FFF2-40B4-BE49-F238E27FC236}">
                <a16:creationId xmlns:a16="http://schemas.microsoft.com/office/drawing/2014/main" id="{C440327D-CDA5-E052-4029-41ADE9896BC6}"/>
              </a:ext>
            </a:extLst>
          </p:cNvPr>
          <p:cNvSpPr>
            <a:spLocks noGrp="1"/>
          </p:cNvSpPr>
          <p:nvPr>
            <p:ph idx="1"/>
          </p:nvPr>
        </p:nvSpPr>
        <p:spPr/>
        <p:txBody>
          <a:bodyPr/>
          <a:lstStyle/>
          <a:p>
            <a:pPr marL="0" indent="0">
              <a:buNone/>
            </a:pPr>
            <a:r>
              <a:rPr lang="en-US" dirty="0"/>
              <a:t>RENEGOTIATION: Contracts can be cancelled within 24 hours, without penalty.</a:t>
            </a:r>
          </a:p>
          <a:p>
            <a:pPr marL="0" indent="0">
              <a:buNone/>
            </a:pPr>
            <a:r>
              <a:rPr lang="en-US" dirty="0"/>
              <a:t>INFORMATION: All tentative contracts are posted in a public place. </a:t>
            </a:r>
          </a:p>
          <a:p>
            <a:pPr marL="0" indent="0">
              <a:buNone/>
            </a:pPr>
            <a:r>
              <a:rPr lang="en-US" dirty="0"/>
              <a:t>COMPETITION: </a:t>
            </a:r>
          </a:p>
          <a:p>
            <a:r>
              <a:rPr lang="en-US" dirty="0"/>
              <a:t>Cheaper rooms attract bids from students.</a:t>
            </a:r>
          </a:p>
          <a:p>
            <a:r>
              <a:rPr lang="en-US" dirty="0"/>
              <a:t>Higher rents attract offers from Homeowners. </a:t>
            </a:r>
          </a:p>
        </p:txBody>
      </p:sp>
    </p:spTree>
    <p:extLst>
      <p:ext uri="{BB962C8B-B14F-4D97-AF65-F5344CB8AC3E}">
        <p14:creationId xmlns:p14="http://schemas.microsoft.com/office/powerpoint/2010/main" val="401470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DDD07-A5DD-B0C7-F176-B7864BF90C29}"/>
              </a:ext>
            </a:extLst>
          </p:cNvPr>
          <p:cNvSpPr>
            <a:spLocks noGrp="1"/>
          </p:cNvSpPr>
          <p:nvPr>
            <p:ph type="title"/>
          </p:nvPr>
        </p:nvSpPr>
        <p:spPr/>
        <p:txBody>
          <a:bodyPr/>
          <a:lstStyle/>
          <a:p>
            <a:r>
              <a:rPr lang="en-US" dirty="0"/>
              <a:t>Goals of Lecture 4</a:t>
            </a:r>
          </a:p>
        </p:txBody>
      </p:sp>
      <p:sp>
        <p:nvSpPr>
          <p:cNvPr id="3" name="Content Placeholder 2">
            <a:extLst>
              <a:ext uri="{FF2B5EF4-FFF2-40B4-BE49-F238E27FC236}">
                <a16:creationId xmlns:a16="http://schemas.microsoft.com/office/drawing/2014/main" id="{D20E88C6-CBD3-F0E4-DCEE-47DC4828401E}"/>
              </a:ext>
            </a:extLst>
          </p:cNvPr>
          <p:cNvSpPr>
            <a:spLocks noGrp="1"/>
          </p:cNvSpPr>
          <p:nvPr>
            <p:ph idx="1"/>
          </p:nvPr>
        </p:nvSpPr>
        <p:spPr/>
        <p:txBody>
          <a:bodyPr/>
          <a:lstStyle/>
          <a:p>
            <a:pPr marL="0" indent="0">
              <a:buNone/>
            </a:pPr>
            <a:r>
              <a:rPr lang="en-US" dirty="0"/>
              <a:t>In this lecture, we will:</a:t>
            </a:r>
          </a:p>
          <a:p>
            <a:r>
              <a:rPr lang="en-US" dirty="0"/>
              <a:t>Build a simple agent-based model of a rental market.</a:t>
            </a:r>
          </a:p>
          <a:p>
            <a:r>
              <a:rPr lang="en-US" dirty="0"/>
              <a:t>Use the model to reproduce the textbook supply-and-demand outcome.</a:t>
            </a:r>
          </a:p>
          <a:p>
            <a:r>
              <a:rPr lang="en-US" dirty="0"/>
              <a:t>Identify the strong assumptions needed for that outcome to emerge.</a:t>
            </a:r>
          </a:p>
          <a:p>
            <a:pPr marL="0" indent="0">
              <a:buNone/>
            </a:pPr>
            <a:endParaRPr lang="en-US" dirty="0"/>
          </a:p>
        </p:txBody>
      </p:sp>
    </p:spTree>
    <p:extLst>
      <p:ext uri="{BB962C8B-B14F-4D97-AF65-F5344CB8AC3E}">
        <p14:creationId xmlns:p14="http://schemas.microsoft.com/office/powerpoint/2010/main" val="3387610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795FF-81D0-57AF-B5DA-C3715B6253F4}"/>
              </a:ext>
            </a:extLst>
          </p:cNvPr>
          <p:cNvSpPr>
            <a:spLocks noGrp="1"/>
          </p:cNvSpPr>
          <p:nvPr>
            <p:ph type="title"/>
          </p:nvPr>
        </p:nvSpPr>
        <p:spPr/>
        <p:txBody>
          <a:bodyPr/>
          <a:lstStyle/>
          <a:p>
            <a:r>
              <a:rPr lang="en-US" dirty="0"/>
              <a:t>Effect of Competition: </a:t>
            </a:r>
            <a:br>
              <a:rPr lang="en-US" dirty="0"/>
            </a:br>
            <a:r>
              <a:rPr lang="en-US" dirty="0"/>
              <a:t>Move Prices to the Next Constraint</a:t>
            </a:r>
          </a:p>
        </p:txBody>
      </p:sp>
      <p:sp>
        <p:nvSpPr>
          <p:cNvPr id="3" name="Content Placeholder 2">
            <a:extLst>
              <a:ext uri="{FF2B5EF4-FFF2-40B4-BE49-F238E27FC236}">
                <a16:creationId xmlns:a16="http://schemas.microsoft.com/office/drawing/2014/main" id="{C5DE84CA-C2DB-B2C7-538F-FC86DD2630AF}"/>
              </a:ext>
            </a:extLst>
          </p:cNvPr>
          <p:cNvSpPr>
            <a:spLocks noGrp="1"/>
          </p:cNvSpPr>
          <p:nvPr>
            <p:ph idx="1"/>
          </p:nvPr>
        </p:nvSpPr>
        <p:spPr/>
        <p:txBody>
          <a:bodyPr/>
          <a:lstStyle/>
          <a:p>
            <a:r>
              <a:rPr lang="en-US" dirty="0"/>
              <a:t>After Day 1, all tentative contracts are public.</a:t>
            </a:r>
          </a:p>
          <a:p>
            <a:r>
              <a:rPr lang="en-US" dirty="0"/>
              <a:t>Agents compare their contracts with others.</a:t>
            </a:r>
          </a:p>
          <a:p>
            <a:r>
              <a:rPr lang="en-US" dirty="0"/>
              <a:t>Students paying high rents look for cheaper rooms.</a:t>
            </a:r>
          </a:p>
          <a:p>
            <a:r>
              <a:rPr lang="en-US" dirty="0"/>
              <a:t>Homeowners receiving low rents ask for higher rents.</a:t>
            </a:r>
          </a:p>
          <a:p>
            <a:r>
              <a:rPr lang="en-US" dirty="0"/>
              <a:t>Competition continues until one agent can no longer match.</a:t>
            </a:r>
          </a:p>
          <a:p>
            <a:r>
              <a:rPr lang="en-US" dirty="0"/>
              <a:t>We move directly to that critical rent.</a:t>
            </a:r>
          </a:p>
          <a:p>
            <a:endParaRPr lang="en-US" dirty="0"/>
          </a:p>
        </p:txBody>
      </p:sp>
    </p:spTree>
    <p:extLst>
      <p:ext uri="{BB962C8B-B14F-4D97-AF65-F5344CB8AC3E}">
        <p14:creationId xmlns:p14="http://schemas.microsoft.com/office/powerpoint/2010/main" val="13990186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DC5A31-59DA-B3EF-C7A6-F06DD477A6A6}"/>
              </a:ext>
            </a:extLst>
          </p:cNvPr>
          <p:cNvSpPr>
            <a:spLocks noGrp="1"/>
          </p:cNvSpPr>
          <p:nvPr>
            <p:ph type="title"/>
          </p:nvPr>
        </p:nvSpPr>
        <p:spPr/>
        <p:txBody>
          <a:bodyPr>
            <a:normAutofit/>
          </a:bodyPr>
          <a:lstStyle/>
          <a:p>
            <a:r>
              <a:rPr lang="en-US" dirty="0"/>
              <a:t>Round 1 Rents: 100, 180, 290, 590.</a:t>
            </a:r>
            <a:br>
              <a:rPr lang="en-US" dirty="0"/>
            </a:br>
            <a:r>
              <a:rPr lang="en-US" dirty="0"/>
              <a:t>Low Rents Attract Out-of-Market Students</a:t>
            </a:r>
          </a:p>
        </p:txBody>
      </p:sp>
      <p:sp>
        <p:nvSpPr>
          <p:cNvPr id="5" name="Content Placeholder 4">
            <a:extLst>
              <a:ext uri="{FF2B5EF4-FFF2-40B4-BE49-F238E27FC236}">
                <a16:creationId xmlns:a16="http://schemas.microsoft.com/office/drawing/2014/main" id="{A542DAF9-74D8-2557-E542-428CA0F32101}"/>
              </a:ext>
            </a:extLst>
          </p:cNvPr>
          <p:cNvSpPr>
            <a:spLocks noGrp="1"/>
          </p:cNvSpPr>
          <p:nvPr>
            <p:ph sz="half" idx="1"/>
          </p:nvPr>
        </p:nvSpPr>
        <p:spPr/>
        <p:txBody>
          <a:bodyPr>
            <a:normAutofit/>
          </a:bodyPr>
          <a:lstStyle/>
          <a:p>
            <a:r>
              <a:rPr lang="en-US" dirty="0"/>
              <a:t>SD(400) has no room.</a:t>
            </a:r>
          </a:p>
          <a:p>
            <a:r>
              <a:rPr lang="en-US" dirty="0"/>
              <a:t>He can outbid SB(200) for cheap rooms.</a:t>
            </a:r>
          </a:p>
          <a:p>
            <a:r>
              <a:rPr lang="en-US" dirty="0"/>
              <a:t>Competition raises low rents to 210.</a:t>
            </a:r>
          </a:p>
          <a:p>
            <a:r>
              <a:rPr lang="en-US" dirty="0"/>
              <a:t>SB(200) cannot match 210.</a:t>
            </a:r>
          </a:p>
          <a:p>
            <a:r>
              <a:rPr lang="en-US" dirty="0"/>
              <a:t>SD(400) enters; SB(200) drops out.</a:t>
            </a:r>
          </a:p>
        </p:txBody>
      </p:sp>
      <p:graphicFrame>
        <p:nvGraphicFramePr>
          <p:cNvPr id="7" name="Content Placeholder 6">
            <a:extLst>
              <a:ext uri="{FF2B5EF4-FFF2-40B4-BE49-F238E27FC236}">
                <a16:creationId xmlns:a16="http://schemas.microsoft.com/office/drawing/2014/main" id="{B1477797-419D-A1B3-5AC8-49DDDF891D58}"/>
              </a:ext>
            </a:extLst>
          </p:cNvPr>
          <p:cNvGraphicFramePr>
            <a:graphicFrameLocks noGrp="1"/>
          </p:cNvGraphicFramePr>
          <p:nvPr>
            <p:ph sz="half" idx="2"/>
            <p:extLst>
              <p:ext uri="{D42A27DB-BD31-4B8C-83A1-F6EECF244321}">
                <p14:modId xmlns:p14="http://schemas.microsoft.com/office/powerpoint/2010/main" val="3958077293"/>
              </p:ext>
            </p:extLst>
          </p:nvPr>
        </p:nvGraphicFramePr>
        <p:xfrm>
          <a:off x="6486144" y="1690688"/>
          <a:ext cx="5010912" cy="3457304"/>
        </p:xfrm>
        <a:graphic>
          <a:graphicData uri="http://schemas.openxmlformats.org/drawingml/2006/table">
            <a:tbl>
              <a:tblPr>
                <a:tableStyleId>{5C22544A-7EE6-4342-B048-85BDC9FD1C3A}</a:tableStyleId>
              </a:tblPr>
              <a:tblGrid>
                <a:gridCol w="1670304">
                  <a:extLst>
                    <a:ext uri="{9D8B030D-6E8A-4147-A177-3AD203B41FA5}">
                      <a16:colId xmlns:a16="http://schemas.microsoft.com/office/drawing/2014/main" val="3973233427"/>
                    </a:ext>
                  </a:extLst>
                </a:gridCol>
                <a:gridCol w="1670304">
                  <a:extLst>
                    <a:ext uri="{9D8B030D-6E8A-4147-A177-3AD203B41FA5}">
                      <a16:colId xmlns:a16="http://schemas.microsoft.com/office/drawing/2014/main" val="2243859895"/>
                    </a:ext>
                  </a:extLst>
                </a:gridCol>
                <a:gridCol w="1670304">
                  <a:extLst>
                    <a:ext uri="{9D8B030D-6E8A-4147-A177-3AD203B41FA5}">
                      <a16:colId xmlns:a16="http://schemas.microsoft.com/office/drawing/2014/main" val="3262313769"/>
                    </a:ext>
                  </a:extLst>
                </a:gridCol>
              </a:tblGrid>
              <a:tr h="425082">
                <a:tc>
                  <a:txBody>
                    <a:bodyPr/>
                    <a:lstStyle/>
                    <a:p>
                      <a:pPr algn="ctr" fontAlgn="b">
                        <a:buNone/>
                      </a:pPr>
                      <a:r>
                        <a:rPr lang="en-US" sz="2800" b="1" u="none" strike="noStrike" dirty="0">
                          <a:effectLst/>
                        </a:rPr>
                        <a:t>HO</a:t>
                      </a:r>
                      <a:endParaRPr lang="en-US" sz="2800" b="1"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b="1" u="none" strike="noStrike" dirty="0">
                          <a:effectLst/>
                        </a:rPr>
                        <a:t>Rent</a:t>
                      </a:r>
                      <a:endParaRPr lang="en-US" sz="2800" b="1"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b="1" u="none" strike="noStrike" dirty="0">
                          <a:effectLst/>
                        </a:rPr>
                        <a:t>Student</a:t>
                      </a:r>
                      <a:endParaRPr lang="en-US" sz="2800" b="1"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3268790699"/>
                  </a:ext>
                </a:extLst>
              </a:tr>
              <a:tr h="425082">
                <a:tc>
                  <a:txBody>
                    <a:bodyPr/>
                    <a:lstStyle/>
                    <a:p>
                      <a:pPr algn="ctr" fontAlgn="b">
                        <a:buNone/>
                      </a:pPr>
                      <a:r>
                        <a:rPr lang="en-US" sz="2800" u="none" strike="noStrike" dirty="0">
                          <a:effectLst/>
                        </a:rPr>
                        <a:t>HT(450)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a:effectLst/>
                        </a:rPr>
                        <a:t>590</a:t>
                      </a:r>
                      <a:endParaRPr lang="en-US" sz="2800" b="0" i="0" u="none" strike="noStrike">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effectLst/>
                        </a:rPr>
                        <a:t>SF(600)</a:t>
                      </a:r>
                      <a:endParaRPr lang="en-US" sz="2800" b="0"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2019846547"/>
                  </a:ext>
                </a:extLst>
              </a:tr>
              <a:tr h="425082">
                <a:tc>
                  <a:txBody>
                    <a:bodyPr/>
                    <a:lstStyle/>
                    <a:p>
                      <a:pPr algn="ctr" fontAlgn="b">
                        <a:buNone/>
                      </a:pPr>
                      <a:r>
                        <a:rPr lang="en-US" sz="2800" u="none" strike="noStrike" dirty="0">
                          <a:effectLst/>
                        </a:rPr>
                        <a:t>HR(250)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effectLst/>
                        </a:rPr>
                        <a:t>290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effectLst/>
                        </a:rPr>
                        <a:t>SC(300)</a:t>
                      </a:r>
                      <a:endParaRPr lang="en-US" sz="2800" b="0"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135259141"/>
                  </a:ext>
                </a:extLst>
              </a:tr>
              <a:tr h="425082">
                <a:tc>
                  <a:txBody>
                    <a:bodyPr/>
                    <a:lstStyle/>
                    <a:p>
                      <a:pPr algn="ctr" fontAlgn="b">
                        <a:buNone/>
                      </a:pPr>
                      <a:r>
                        <a:rPr lang="en-US" sz="2800" u="none" strike="noStrike" dirty="0">
                          <a:solidFill>
                            <a:srgbClr val="FF0000"/>
                          </a:solidFill>
                          <a:effectLst/>
                        </a:rPr>
                        <a:t>HQ(150)</a:t>
                      </a:r>
                      <a:endParaRPr lang="en-US" sz="2800" b="0" i="0" u="none" strike="noStrike" dirty="0">
                        <a:solidFill>
                          <a:srgbClr val="FF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rgbClr val="FF0000"/>
                          </a:solidFill>
                          <a:effectLst/>
                        </a:rPr>
                        <a:t>180</a:t>
                      </a:r>
                      <a:endParaRPr lang="en-US" sz="2800" b="0" i="0" u="none" strike="noStrike" dirty="0">
                        <a:solidFill>
                          <a:srgbClr val="FF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rgbClr val="FF0000"/>
                          </a:solidFill>
                          <a:effectLst/>
                        </a:rPr>
                        <a:t>SE(500)</a:t>
                      </a:r>
                      <a:endParaRPr lang="en-US" sz="2800" b="0" i="0" u="none" strike="noStrike" dirty="0">
                        <a:solidFill>
                          <a:srgbClr val="FF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60201234"/>
                  </a:ext>
                </a:extLst>
              </a:tr>
              <a:tr h="425082">
                <a:tc>
                  <a:txBody>
                    <a:bodyPr/>
                    <a:lstStyle/>
                    <a:p>
                      <a:pPr algn="ctr" fontAlgn="b">
                        <a:buNone/>
                      </a:pPr>
                      <a:r>
                        <a:rPr lang="en-US" sz="2800" u="none" strike="noStrike" dirty="0">
                          <a:solidFill>
                            <a:srgbClr val="FF0000"/>
                          </a:solidFill>
                          <a:effectLst/>
                        </a:rPr>
                        <a:t>HP(50)</a:t>
                      </a:r>
                      <a:endParaRPr lang="en-US" sz="2800" b="0" i="0" u="none" strike="noStrike" dirty="0">
                        <a:solidFill>
                          <a:srgbClr val="FF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rgbClr val="FF0000"/>
                          </a:solidFill>
                          <a:effectLst/>
                        </a:rPr>
                        <a:t>100</a:t>
                      </a:r>
                      <a:endParaRPr lang="en-US" sz="2800" b="0" i="0" u="none" strike="noStrike" dirty="0">
                        <a:solidFill>
                          <a:srgbClr val="FF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rgbClr val="FF0000"/>
                          </a:solidFill>
                          <a:effectLst/>
                        </a:rPr>
                        <a:t>SB(200)</a:t>
                      </a:r>
                      <a:endParaRPr lang="en-US" sz="2800" b="0" i="0" u="none" strike="noStrike" dirty="0">
                        <a:solidFill>
                          <a:srgbClr val="FF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691350392"/>
                  </a:ext>
                </a:extLst>
              </a:tr>
              <a:tr h="425082">
                <a:tc>
                  <a:txBody>
                    <a:bodyPr/>
                    <a:lstStyle/>
                    <a:p>
                      <a:pPr algn="ctr" fontAlgn="b">
                        <a:buNone/>
                      </a:pPr>
                      <a:r>
                        <a:rPr lang="en-US" sz="2800" b="0" i="0" u="none" strike="noStrike" dirty="0">
                          <a:solidFill>
                            <a:schemeClr val="tx1"/>
                          </a:solidFill>
                          <a:effectLst/>
                          <a:latin typeface="Calibri" panose="020F0502020204030204" pitchFamily="34" charset="0"/>
                        </a:rPr>
                        <a:t>After Bids</a:t>
                      </a:r>
                    </a:p>
                  </a:txBody>
                  <a:tcPr marL="5443" marR="5443" marT="5443" marB="0" anchor="b"/>
                </a:tc>
                <a:tc>
                  <a:txBody>
                    <a:bodyPr/>
                    <a:lstStyle/>
                    <a:p>
                      <a:pPr algn="ctr" fontAlgn="b">
                        <a:buNone/>
                      </a:pPr>
                      <a:endParaRPr lang="en-US" sz="2800" b="0" i="0" u="none" strike="noStrike" dirty="0">
                        <a:solidFill>
                          <a:srgbClr val="FF0000"/>
                        </a:solidFill>
                        <a:effectLst/>
                        <a:latin typeface="Calibri" panose="020F0502020204030204" pitchFamily="34" charset="0"/>
                      </a:endParaRPr>
                    </a:p>
                  </a:txBody>
                  <a:tcPr marL="5443" marR="5443" marT="5443" marB="0" anchor="b"/>
                </a:tc>
                <a:tc>
                  <a:txBody>
                    <a:bodyPr/>
                    <a:lstStyle/>
                    <a:p>
                      <a:pPr algn="ctr" fontAlgn="b">
                        <a:buNone/>
                      </a:pPr>
                      <a:endParaRPr lang="en-US" sz="2800" b="0" i="0" u="none" strike="noStrike" dirty="0">
                        <a:solidFill>
                          <a:srgbClr val="FF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827524936"/>
                  </a:ext>
                </a:extLst>
              </a:tr>
              <a:tr h="425082">
                <a:tc>
                  <a:txBody>
                    <a:bodyPr/>
                    <a:lstStyle/>
                    <a:p>
                      <a:pPr algn="ctr" fontAlgn="b">
                        <a:buNone/>
                      </a:pPr>
                      <a:r>
                        <a:rPr lang="en-US" sz="2800" u="none" strike="noStrike" dirty="0">
                          <a:solidFill>
                            <a:schemeClr val="tx1"/>
                          </a:solidFill>
                          <a:effectLst/>
                        </a:rPr>
                        <a:t>HQ(150)</a:t>
                      </a:r>
                      <a:endParaRPr lang="en-US" sz="2800" b="0" i="0" u="none" strike="noStrike" dirty="0">
                        <a:solidFill>
                          <a:schemeClr val="tx1"/>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chemeClr val="tx1"/>
                          </a:solidFill>
                          <a:effectLst/>
                        </a:rPr>
                        <a:t>210</a:t>
                      </a:r>
                      <a:endParaRPr lang="en-US" sz="2800" b="0" i="0" u="none" strike="noStrike" dirty="0">
                        <a:solidFill>
                          <a:schemeClr val="tx1"/>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chemeClr val="tx1"/>
                          </a:solidFill>
                          <a:effectLst/>
                        </a:rPr>
                        <a:t>SE(500)</a:t>
                      </a:r>
                      <a:endParaRPr lang="en-US" sz="2800" b="0" i="0" u="none" strike="noStrike" dirty="0">
                        <a:solidFill>
                          <a:schemeClr val="tx1"/>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340443165"/>
                  </a:ext>
                </a:extLst>
              </a:tr>
              <a:tr h="425082">
                <a:tc>
                  <a:txBody>
                    <a:bodyPr/>
                    <a:lstStyle/>
                    <a:p>
                      <a:pPr algn="ctr" fontAlgn="b">
                        <a:buNone/>
                      </a:pPr>
                      <a:r>
                        <a:rPr lang="en-US" sz="2800" u="none" strike="noStrike" dirty="0">
                          <a:solidFill>
                            <a:schemeClr val="tx1"/>
                          </a:solidFill>
                          <a:effectLst/>
                        </a:rPr>
                        <a:t>HP(50)</a:t>
                      </a:r>
                      <a:endParaRPr lang="en-US" sz="2800" b="0" i="0" u="none" strike="noStrike" dirty="0">
                        <a:solidFill>
                          <a:schemeClr val="tx1"/>
                        </a:solidFill>
                        <a:effectLst/>
                        <a:latin typeface="Calibri" panose="020F0502020204030204" pitchFamily="34" charset="0"/>
                      </a:endParaRPr>
                    </a:p>
                  </a:txBody>
                  <a:tcPr marL="5443" marR="5443" marT="5443" marB="0" anchor="b"/>
                </a:tc>
                <a:tc>
                  <a:txBody>
                    <a:bodyPr/>
                    <a:lstStyle/>
                    <a:p>
                      <a:pPr algn="ctr" fontAlgn="b">
                        <a:buNone/>
                      </a:pPr>
                      <a:r>
                        <a:rPr lang="en-US" sz="2800" b="0" i="0" u="none" strike="noStrike" dirty="0">
                          <a:solidFill>
                            <a:schemeClr val="tx1"/>
                          </a:solidFill>
                          <a:effectLst/>
                          <a:latin typeface="Calibri" panose="020F0502020204030204" pitchFamily="34" charset="0"/>
                        </a:rPr>
                        <a:t>210</a:t>
                      </a:r>
                    </a:p>
                  </a:txBody>
                  <a:tcPr marL="5443" marR="5443" marT="5443" marB="0" anchor="b"/>
                </a:tc>
                <a:tc>
                  <a:txBody>
                    <a:bodyPr/>
                    <a:lstStyle/>
                    <a:p>
                      <a:pPr algn="ctr" fontAlgn="b">
                        <a:buNone/>
                      </a:pPr>
                      <a:r>
                        <a:rPr lang="en-US" sz="2800" u="none" strike="noStrike" dirty="0">
                          <a:solidFill>
                            <a:schemeClr val="tx1"/>
                          </a:solidFill>
                          <a:effectLst/>
                        </a:rPr>
                        <a:t>SD(400)</a:t>
                      </a:r>
                      <a:endParaRPr lang="en-US" sz="2800" b="0" i="0" u="none" strike="noStrike" dirty="0">
                        <a:solidFill>
                          <a:schemeClr val="tx1"/>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863591907"/>
                  </a:ext>
                </a:extLst>
              </a:tr>
            </a:tbl>
          </a:graphicData>
        </a:graphic>
      </p:graphicFrame>
    </p:spTree>
    <p:extLst>
      <p:ext uri="{BB962C8B-B14F-4D97-AF65-F5344CB8AC3E}">
        <p14:creationId xmlns:p14="http://schemas.microsoft.com/office/powerpoint/2010/main" val="3291097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31198-305D-EEC3-91DD-9FE7A623413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F4E8F08-FD0E-8A6F-3CCD-86B02A7CD8E3}"/>
              </a:ext>
            </a:extLst>
          </p:cNvPr>
          <p:cNvSpPr>
            <a:spLocks noGrp="1"/>
          </p:cNvSpPr>
          <p:nvPr>
            <p:ph type="title"/>
          </p:nvPr>
        </p:nvSpPr>
        <p:spPr/>
        <p:txBody>
          <a:bodyPr>
            <a:normAutofit/>
          </a:bodyPr>
          <a:lstStyle/>
          <a:p>
            <a:r>
              <a:rPr lang="en-US" dirty="0"/>
              <a:t>Round 2 Rents: 210, 210, 290, 590</a:t>
            </a:r>
            <a:br>
              <a:rPr lang="en-US" dirty="0"/>
            </a:br>
            <a:r>
              <a:rPr lang="en-US" dirty="0"/>
              <a:t>High Rents attract Homeowner Offers</a:t>
            </a:r>
          </a:p>
        </p:txBody>
      </p:sp>
      <p:sp>
        <p:nvSpPr>
          <p:cNvPr id="5" name="Content Placeholder 4">
            <a:extLst>
              <a:ext uri="{FF2B5EF4-FFF2-40B4-BE49-F238E27FC236}">
                <a16:creationId xmlns:a16="http://schemas.microsoft.com/office/drawing/2014/main" id="{F41FE38A-E229-A185-1F67-B352FD0E3914}"/>
              </a:ext>
            </a:extLst>
          </p:cNvPr>
          <p:cNvSpPr>
            <a:spLocks noGrp="1"/>
          </p:cNvSpPr>
          <p:nvPr>
            <p:ph sz="half" idx="1"/>
          </p:nvPr>
        </p:nvSpPr>
        <p:spPr/>
        <p:txBody>
          <a:bodyPr>
            <a:normAutofit/>
          </a:bodyPr>
          <a:lstStyle/>
          <a:p>
            <a:pPr marL="0" indent="0">
              <a:buNone/>
            </a:pPr>
            <a:r>
              <a:rPr lang="en-US" dirty="0"/>
              <a:t>HS(350) is out-of-market. He can undercut HT’s rent of 590.</a:t>
            </a:r>
          </a:p>
          <a:p>
            <a:pPr marL="0" indent="0">
              <a:buNone/>
            </a:pPr>
            <a:r>
              <a:rPr lang="en-US" dirty="0"/>
              <a:t>In the resulting bidding war, HS offer of 440, results in HT dropping out of market. </a:t>
            </a:r>
          </a:p>
        </p:txBody>
      </p:sp>
      <p:graphicFrame>
        <p:nvGraphicFramePr>
          <p:cNvPr id="7" name="Content Placeholder 6">
            <a:extLst>
              <a:ext uri="{FF2B5EF4-FFF2-40B4-BE49-F238E27FC236}">
                <a16:creationId xmlns:a16="http://schemas.microsoft.com/office/drawing/2014/main" id="{38683A82-3555-7C29-0EBE-88084AA0BBA6}"/>
              </a:ext>
            </a:extLst>
          </p:cNvPr>
          <p:cNvGraphicFramePr>
            <a:graphicFrameLocks noGrp="1"/>
          </p:cNvGraphicFramePr>
          <p:nvPr>
            <p:ph sz="half" idx="2"/>
            <p:extLst>
              <p:ext uri="{D42A27DB-BD31-4B8C-83A1-F6EECF244321}">
                <p14:modId xmlns:p14="http://schemas.microsoft.com/office/powerpoint/2010/main" val="2311278772"/>
              </p:ext>
            </p:extLst>
          </p:nvPr>
        </p:nvGraphicFramePr>
        <p:xfrm>
          <a:off x="6486144" y="1690688"/>
          <a:ext cx="5010912" cy="3025141"/>
        </p:xfrm>
        <a:graphic>
          <a:graphicData uri="http://schemas.openxmlformats.org/drawingml/2006/table">
            <a:tbl>
              <a:tblPr>
                <a:tableStyleId>{5C22544A-7EE6-4342-B048-85BDC9FD1C3A}</a:tableStyleId>
              </a:tblPr>
              <a:tblGrid>
                <a:gridCol w="1670304">
                  <a:extLst>
                    <a:ext uri="{9D8B030D-6E8A-4147-A177-3AD203B41FA5}">
                      <a16:colId xmlns:a16="http://schemas.microsoft.com/office/drawing/2014/main" val="3973233427"/>
                    </a:ext>
                  </a:extLst>
                </a:gridCol>
                <a:gridCol w="1670304">
                  <a:extLst>
                    <a:ext uri="{9D8B030D-6E8A-4147-A177-3AD203B41FA5}">
                      <a16:colId xmlns:a16="http://schemas.microsoft.com/office/drawing/2014/main" val="2243859895"/>
                    </a:ext>
                  </a:extLst>
                </a:gridCol>
                <a:gridCol w="1670304">
                  <a:extLst>
                    <a:ext uri="{9D8B030D-6E8A-4147-A177-3AD203B41FA5}">
                      <a16:colId xmlns:a16="http://schemas.microsoft.com/office/drawing/2014/main" val="3262313769"/>
                    </a:ext>
                  </a:extLst>
                </a:gridCol>
              </a:tblGrid>
              <a:tr h="425082">
                <a:tc>
                  <a:txBody>
                    <a:bodyPr/>
                    <a:lstStyle/>
                    <a:p>
                      <a:pPr algn="ctr" fontAlgn="b">
                        <a:buNone/>
                      </a:pPr>
                      <a:r>
                        <a:rPr lang="en-US" sz="2800" b="1" u="none" strike="noStrike" dirty="0">
                          <a:effectLst/>
                        </a:rPr>
                        <a:t>HO</a:t>
                      </a:r>
                      <a:endParaRPr lang="en-US" sz="2800" b="1"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b="1" u="none" strike="noStrike" dirty="0">
                          <a:effectLst/>
                        </a:rPr>
                        <a:t>Rent</a:t>
                      </a:r>
                      <a:endParaRPr lang="en-US" sz="2800" b="1"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b="1" u="none" strike="noStrike" dirty="0">
                          <a:effectLst/>
                        </a:rPr>
                        <a:t>Student</a:t>
                      </a:r>
                      <a:endParaRPr lang="en-US" sz="2800" b="1"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3268790699"/>
                  </a:ext>
                </a:extLst>
              </a:tr>
              <a:tr h="425082">
                <a:tc>
                  <a:txBody>
                    <a:bodyPr/>
                    <a:lstStyle/>
                    <a:p>
                      <a:pPr algn="ctr" fontAlgn="b">
                        <a:buNone/>
                      </a:pPr>
                      <a:r>
                        <a:rPr lang="en-US" sz="2800" u="none" strike="noStrike" dirty="0">
                          <a:solidFill>
                            <a:srgbClr val="FF0000"/>
                          </a:solidFill>
                          <a:effectLst/>
                        </a:rPr>
                        <a:t>HT(450)</a:t>
                      </a:r>
                      <a:endParaRPr lang="en-US" sz="2800" b="0" i="0" u="none" strike="noStrike" dirty="0">
                        <a:solidFill>
                          <a:srgbClr val="FF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a:solidFill>
                            <a:srgbClr val="FF0000"/>
                          </a:solidFill>
                          <a:effectLst/>
                        </a:rPr>
                        <a:t>590</a:t>
                      </a:r>
                      <a:endParaRPr lang="en-US" sz="2800" b="0" i="0" u="none" strike="noStrike">
                        <a:solidFill>
                          <a:srgbClr val="FF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rgbClr val="FF0000"/>
                          </a:solidFill>
                          <a:effectLst/>
                        </a:rPr>
                        <a:t>SF(600)</a:t>
                      </a:r>
                      <a:endParaRPr lang="en-US" sz="2800" b="0" i="0" u="none" strike="noStrike" dirty="0">
                        <a:solidFill>
                          <a:srgbClr val="FF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2019846547"/>
                  </a:ext>
                </a:extLst>
              </a:tr>
              <a:tr h="425082">
                <a:tc>
                  <a:txBody>
                    <a:bodyPr/>
                    <a:lstStyle/>
                    <a:p>
                      <a:pPr algn="ctr" fontAlgn="b">
                        <a:buNone/>
                      </a:pPr>
                      <a:r>
                        <a:rPr lang="en-US" sz="2800" u="none" strike="noStrike" dirty="0">
                          <a:solidFill>
                            <a:schemeClr val="tx1"/>
                          </a:solidFill>
                          <a:effectLst/>
                        </a:rPr>
                        <a:t>HR(250)</a:t>
                      </a:r>
                      <a:endParaRPr lang="en-US" sz="2800" b="0" i="0" u="none" strike="noStrike" dirty="0">
                        <a:solidFill>
                          <a:schemeClr val="tx1"/>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chemeClr val="tx1"/>
                          </a:solidFill>
                          <a:effectLst/>
                        </a:rPr>
                        <a:t>290</a:t>
                      </a:r>
                      <a:endParaRPr lang="en-US" sz="2800" b="0" i="0" u="none" strike="noStrike" dirty="0">
                        <a:solidFill>
                          <a:schemeClr val="tx1"/>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chemeClr val="tx1"/>
                          </a:solidFill>
                          <a:effectLst/>
                        </a:rPr>
                        <a:t>SC(300)</a:t>
                      </a:r>
                      <a:endParaRPr lang="en-US" sz="2800" b="0" i="0" u="none" strike="noStrike" dirty="0">
                        <a:solidFill>
                          <a:schemeClr val="tx1"/>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135259141"/>
                  </a:ext>
                </a:extLst>
              </a:tr>
              <a:tr h="425082">
                <a:tc>
                  <a:txBody>
                    <a:bodyPr/>
                    <a:lstStyle/>
                    <a:p>
                      <a:pPr algn="ctr" fontAlgn="b">
                        <a:buNone/>
                      </a:pPr>
                      <a:r>
                        <a:rPr lang="en-US" sz="2800" u="none" strike="noStrike" dirty="0">
                          <a:solidFill>
                            <a:schemeClr val="tx1"/>
                          </a:solidFill>
                          <a:effectLst/>
                        </a:rPr>
                        <a:t>HQ(150)</a:t>
                      </a:r>
                      <a:endParaRPr lang="en-US" sz="2800" b="0" i="0" u="none" strike="noStrike" dirty="0">
                        <a:solidFill>
                          <a:schemeClr val="tx1"/>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chemeClr val="tx1"/>
                          </a:solidFill>
                          <a:effectLst/>
                        </a:rPr>
                        <a:t>180</a:t>
                      </a:r>
                      <a:endParaRPr lang="en-US" sz="2800" b="0" i="0" u="none" strike="noStrike" dirty="0">
                        <a:solidFill>
                          <a:schemeClr val="tx1"/>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chemeClr val="tx1"/>
                          </a:solidFill>
                          <a:effectLst/>
                        </a:rPr>
                        <a:t>SE(500)</a:t>
                      </a:r>
                      <a:endParaRPr lang="en-US" sz="2800" b="0" i="0" u="none" strike="noStrike" dirty="0">
                        <a:solidFill>
                          <a:schemeClr val="tx1"/>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60201234"/>
                  </a:ext>
                </a:extLst>
              </a:tr>
              <a:tr h="425082">
                <a:tc>
                  <a:txBody>
                    <a:bodyPr/>
                    <a:lstStyle/>
                    <a:p>
                      <a:pPr algn="ctr" fontAlgn="b">
                        <a:buNone/>
                      </a:pPr>
                      <a:r>
                        <a:rPr lang="en-US" sz="2800" u="none" strike="noStrike" dirty="0">
                          <a:solidFill>
                            <a:schemeClr val="tx1"/>
                          </a:solidFill>
                          <a:effectLst/>
                        </a:rPr>
                        <a:t>HP(50)</a:t>
                      </a:r>
                      <a:endParaRPr lang="en-US" sz="2800" b="0" i="0" u="none" strike="noStrike" dirty="0">
                        <a:solidFill>
                          <a:schemeClr val="tx1"/>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chemeClr val="tx1"/>
                          </a:solidFill>
                          <a:effectLst/>
                        </a:rPr>
                        <a:t>100</a:t>
                      </a:r>
                      <a:endParaRPr lang="en-US" sz="2800" b="0" i="0" u="none" strike="noStrike" dirty="0">
                        <a:solidFill>
                          <a:schemeClr val="tx1"/>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chemeClr val="tx1"/>
                          </a:solidFill>
                          <a:effectLst/>
                        </a:rPr>
                        <a:t>SB(200)</a:t>
                      </a:r>
                      <a:endParaRPr lang="en-US" sz="2800" b="0" i="0" u="none" strike="noStrike" dirty="0">
                        <a:solidFill>
                          <a:schemeClr val="tx1"/>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691350392"/>
                  </a:ext>
                </a:extLst>
              </a:tr>
              <a:tr h="425082">
                <a:tc>
                  <a:txBody>
                    <a:bodyPr/>
                    <a:lstStyle/>
                    <a:p>
                      <a:pPr algn="ctr" fontAlgn="b">
                        <a:buNone/>
                      </a:pPr>
                      <a:r>
                        <a:rPr lang="en-US" sz="2800" b="0" i="0" u="none" strike="noStrike" dirty="0">
                          <a:solidFill>
                            <a:schemeClr val="tx1"/>
                          </a:solidFill>
                          <a:effectLst/>
                          <a:latin typeface="Calibri" panose="020F0502020204030204" pitchFamily="34" charset="0"/>
                        </a:rPr>
                        <a:t>After Bids</a:t>
                      </a:r>
                    </a:p>
                  </a:txBody>
                  <a:tcPr marL="5443" marR="5443" marT="5443" marB="0" anchor="b"/>
                </a:tc>
                <a:tc>
                  <a:txBody>
                    <a:bodyPr/>
                    <a:lstStyle/>
                    <a:p>
                      <a:pPr algn="ctr" fontAlgn="b">
                        <a:buNone/>
                      </a:pPr>
                      <a:endParaRPr lang="en-US" sz="2800" b="0" i="0" u="none" strike="noStrike" dirty="0">
                        <a:solidFill>
                          <a:srgbClr val="FF0000"/>
                        </a:solidFill>
                        <a:effectLst/>
                        <a:latin typeface="Calibri" panose="020F0502020204030204" pitchFamily="34" charset="0"/>
                      </a:endParaRPr>
                    </a:p>
                  </a:txBody>
                  <a:tcPr marL="5443" marR="5443" marT="5443" marB="0" anchor="b"/>
                </a:tc>
                <a:tc>
                  <a:txBody>
                    <a:bodyPr/>
                    <a:lstStyle/>
                    <a:p>
                      <a:pPr algn="ctr" fontAlgn="b">
                        <a:buNone/>
                      </a:pPr>
                      <a:endParaRPr lang="en-US" sz="2800" b="0" i="0" u="none" strike="noStrike" dirty="0">
                        <a:solidFill>
                          <a:srgbClr val="FF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827524936"/>
                  </a:ext>
                </a:extLst>
              </a:tr>
              <a:tr h="425082">
                <a:tc>
                  <a:txBody>
                    <a:bodyPr/>
                    <a:lstStyle/>
                    <a:p>
                      <a:pPr algn="ctr" fontAlgn="b">
                        <a:buNone/>
                      </a:pPr>
                      <a:r>
                        <a:rPr lang="en-US" sz="2800" u="none" strike="noStrike" dirty="0">
                          <a:solidFill>
                            <a:schemeClr val="tx1"/>
                          </a:solidFill>
                          <a:effectLst/>
                        </a:rPr>
                        <a:t>HS(350)</a:t>
                      </a:r>
                      <a:endParaRPr lang="en-US" sz="2800" b="0" i="0" u="none" strike="noStrike" dirty="0">
                        <a:solidFill>
                          <a:schemeClr val="tx1"/>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chemeClr val="tx1"/>
                          </a:solidFill>
                          <a:effectLst/>
                        </a:rPr>
                        <a:t>440</a:t>
                      </a:r>
                      <a:endParaRPr lang="en-US" sz="2800" b="0" i="0" u="none" strike="noStrike" dirty="0">
                        <a:solidFill>
                          <a:schemeClr val="tx1"/>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chemeClr val="tx1"/>
                          </a:solidFill>
                          <a:effectLst/>
                        </a:rPr>
                        <a:t>SF(600)</a:t>
                      </a:r>
                      <a:endParaRPr lang="en-US" sz="2800" b="0" i="0" u="none" strike="noStrike" dirty="0">
                        <a:solidFill>
                          <a:schemeClr val="tx1"/>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340443165"/>
                  </a:ext>
                </a:extLst>
              </a:tr>
            </a:tbl>
          </a:graphicData>
        </a:graphic>
      </p:graphicFrame>
    </p:spTree>
    <p:extLst>
      <p:ext uri="{BB962C8B-B14F-4D97-AF65-F5344CB8AC3E}">
        <p14:creationId xmlns:p14="http://schemas.microsoft.com/office/powerpoint/2010/main" val="34588879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9901C-C6CA-4074-E6DD-086B26DD601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D3284DE-8134-AC44-B90A-45B7C6796650}"/>
              </a:ext>
            </a:extLst>
          </p:cNvPr>
          <p:cNvSpPr>
            <a:spLocks noGrp="1"/>
          </p:cNvSpPr>
          <p:nvPr>
            <p:ph type="title"/>
          </p:nvPr>
        </p:nvSpPr>
        <p:spPr/>
        <p:txBody>
          <a:bodyPr>
            <a:normAutofit fontScale="90000"/>
          </a:bodyPr>
          <a:lstStyle/>
          <a:p>
            <a:r>
              <a:rPr lang="en-US" dirty="0"/>
              <a:t>Round 3 Rents: 210, 210, 290, 440</a:t>
            </a:r>
            <a:br>
              <a:rPr lang="en-US" dirty="0"/>
            </a:br>
            <a:r>
              <a:rPr lang="en-US" dirty="0"/>
              <a:t>Students with High Rents Bid for Cheaper Rooms</a:t>
            </a:r>
          </a:p>
        </p:txBody>
      </p:sp>
      <p:sp>
        <p:nvSpPr>
          <p:cNvPr id="5" name="Content Placeholder 4">
            <a:extLst>
              <a:ext uri="{FF2B5EF4-FFF2-40B4-BE49-F238E27FC236}">
                <a16:creationId xmlns:a16="http://schemas.microsoft.com/office/drawing/2014/main" id="{FBF0FEBE-E033-65A1-0955-CAA84B66CF5C}"/>
              </a:ext>
            </a:extLst>
          </p:cNvPr>
          <p:cNvSpPr>
            <a:spLocks noGrp="1"/>
          </p:cNvSpPr>
          <p:nvPr>
            <p:ph sz="half" idx="1"/>
          </p:nvPr>
        </p:nvSpPr>
        <p:spPr/>
        <p:txBody>
          <a:bodyPr>
            <a:normAutofit lnSpcReduction="10000"/>
          </a:bodyPr>
          <a:lstStyle/>
          <a:p>
            <a:r>
              <a:rPr lang="en-US" dirty="0"/>
              <a:t>Now SF is still paying the highest rent, 440. He would rather rent from HP, HQ, or HR. So he bids for the cheaper rooms. Competition pushes the lower rents up.</a:t>
            </a:r>
          </a:p>
          <a:p>
            <a:r>
              <a:rPr lang="en-US" dirty="0"/>
              <a:t>SC(300) can match up to 300, but cannot match 310. At 310, SC drops out.</a:t>
            </a:r>
          </a:p>
          <a:p>
            <a:r>
              <a:rPr lang="en-US" dirty="0"/>
              <a:t>HS(350) cannot accept 310, so HS also drops out.</a:t>
            </a:r>
          </a:p>
          <a:p>
            <a:pPr marL="0" indent="0">
              <a:buNone/>
            </a:pPr>
            <a:endParaRPr lang="en-US" dirty="0"/>
          </a:p>
        </p:txBody>
      </p:sp>
      <p:graphicFrame>
        <p:nvGraphicFramePr>
          <p:cNvPr id="7" name="Content Placeholder 6">
            <a:extLst>
              <a:ext uri="{FF2B5EF4-FFF2-40B4-BE49-F238E27FC236}">
                <a16:creationId xmlns:a16="http://schemas.microsoft.com/office/drawing/2014/main" id="{F7B3704D-8395-B99A-5313-21906CB6C692}"/>
              </a:ext>
            </a:extLst>
          </p:cNvPr>
          <p:cNvGraphicFramePr>
            <a:graphicFrameLocks noGrp="1"/>
          </p:cNvGraphicFramePr>
          <p:nvPr>
            <p:ph sz="half" idx="2"/>
            <p:extLst>
              <p:ext uri="{D42A27DB-BD31-4B8C-83A1-F6EECF244321}">
                <p14:modId xmlns:p14="http://schemas.microsoft.com/office/powerpoint/2010/main" val="2558690073"/>
              </p:ext>
            </p:extLst>
          </p:nvPr>
        </p:nvGraphicFramePr>
        <p:xfrm>
          <a:off x="6486144" y="1690688"/>
          <a:ext cx="5010912" cy="4255227"/>
        </p:xfrm>
        <a:graphic>
          <a:graphicData uri="http://schemas.openxmlformats.org/drawingml/2006/table">
            <a:tbl>
              <a:tblPr>
                <a:tableStyleId>{5C22544A-7EE6-4342-B048-85BDC9FD1C3A}</a:tableStyleId>
              </a:tblPr>
              <a:tblGrid>
                <a:gridCol w="1670304">
                  <a:extLst>
                    <a:ext uri="{9D8B030D-6E8A-4147-A177-3AD203B41FA5}">
                      <a16:colId xmlns:a16="http://schemas.microsoft.com/office/drawing/2014/main" val="3973233427"/>
                    </a:ext>
                  </a:extLst>
                </a:gridCol>
                <a:gridCol w="1670304">
                  <a:extLst>
                    <a:ext uri="{9D8B030D-6E8A-4147-A177-3AD203B41FA5}">
                      <a16:colId xmlns:a16="http://schemas.microsoft.com/office/drawing/2014/main" val="2243859895"/>
                    </a:ext>
                  </a:extLst>
                </a:gridCol>
                <a:gridCol w="1670304">
                  <a:extLst>
                    <a:ext uri="{9D8B030D-6E8A-4147-A177-3AD203B41FA5}">
                      <a16:colId xmlns:a16="http://schemas.microsoft.com/office/drawing/2014/main" val="3262313769"/>
                    </a:ext>
                  </a:extLst>
                </a:gridCol>
              </a:tblGrid>
              <a:tr h="410451">
                <a:tc>
                  <a:txBody>
                    <a:bodyPr/>
                    <a:lstStyle/>
                    <a:p>
                      <a:pPr algn="ctr" fontAlgn="b">
                        <a:buNone/>
                      </a:pPr>
                      <a:r>
                        <a:rPr lang="en-US" sz="2800" b="1" u="none" strike="noStrike" dirty="0">
                          <a:effectLst/>
                        </a:rPr>
                        <a:t>HO</a:t>
                      </a:r>
                      <a:endParaRPr lang="en-US" sz="2800" b="1"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b="1" u="none" strike="noStrike" dirty="0">
                          <a:effectLst/>
                        </a:rPr>
                        <a:t>Rent</a:t>
                      </a:r>
                      <a:endParaRPr lang="en-US" sz="2800" b="1"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b="1" u="none" strike="noStrike" dirty="0">
                          <a:effectLst/>
                        </a:rPr>
                        <a:t>Student</a:t>
                      </a:r>
                      <a:endParaRPr lang="en-US" sz="2800" b="1"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3268790699"/>
                  </a:ext>
                </a:extLst>
              </a:tr>
              <a:tr h="410451">
                <a:tc>
                  <a:txBody>
                    <a:bodyPr/>
                    <a:lstStyle/>
                    <a:p>
                      <a:pPr algn="ctr" fontAlgn="b">
                        <a:buNone/>
                      </a:pPr>
                      <a:r>
                        <a:rPr lang="en-US" sz="2800" u="none" strike="noStrike" dirty="0">
                          <a:effectLst/>
                        </a:rPr>
                        <a:t>HS(350)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rgbClr val="C00000"/>
                          </a:solidFill>
                          <a:effectLst/>
                        </a:rPr>
                        <a:t>440</a:t>
                      </a:r>
                      <a:endParaRPr lang="en-US" sz="2800" b="0" i="0" u="none" strike="noStrike" dirty="0">
                        <a:solidFill>
                          <a:srgbClr val="C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effectLst/>
                        </a:rPr>
                        <a:t>SF(600)</a:t>
                      </a:r>
                      <a:endParaRPr lang="en-US" sz="2800" b="0"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2019846547"/>
                  </a:ext>
                </a:extLst>
              </a:tr>
              <a:tr h="410451">
                <a:tc>
                  <a:txBody>
                    <a:bodyPr/>
                    <a:lstStyle/>
                    <a:p>
                      <a:pPr algn="ctr" fontAlgn="b">
                        <a:buNone/>
                      </a:pPr>
                      <a:r>
                        <a:rPr lang="en-US" sz="2800" u="none" strike="noStrike" dirty="0">
                          <a:effectLst/>
                        </a:rPr>
                        <a:t>HR(250)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solidFill>
                            <a:srgbClr val="C00000"/>
                          </a:solidFill>
                          <a:effectLst/>
                        </a:rPr>
                        <a:t>290</a:t>
                      </a:r>
                      <a:endParaRPr lang="en-US" sz="2800" b="0" i="0" u="none" strike="noStrike" dirty="0">
                        <a:solidFill>
                          <a:srgbClr val="C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effectLst/>
                        </a:rPr>
                        <a:t>SC(300)</a:t>
                      </a:r>
                      <a:endParaRPr lang="en-US" sz="2800" b="0"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135259141"/>
                  </a:ext>
                </a:extLst>
              </a:tr>
              <a:tr h="410451">
                <a:tc>
                  <a:txBody>
                    <a:bodyPr/>
                    <a:lstStyle/>
                    <a:p>
                      <a:pPr algn="ctr" fontAlgn="b">
                        <a:buNone/>
                      </a:pPr>
                      <a:r>
                        <a:rPr lang="en-US" sz="2800" u="none" strike="noStrike" dirty="0">
                          <a:effectLst/>
                        </a:rPr>
                        <a:t>HQ(150)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3200" b="0" i="0" u="none" strike="noStrike" dirty="0">
                          <a:solidFill>
                            <a:srgbClr val="C00000"/>
                          </a:solidFill>
                          <a:effectLst/>
                          <a:latin typeface="Calibri" panose="020F0502020204030204" pitchFamily="34" charset="0"/>
                        </a:rPr>
                        <a:t>210</a:t>
                      </a:r>
                    </a:p>
                  </a:txBody>
                  <a:tcPr marL="5443" marR="5443" marT="5443" marB="0" anchor="b"/>
                </a:tc>
                <a:tc>
                  <a:txBody>
                    <a:bodyPr/>
                    <a:lstStyle/>
                    <a:p>
                      <a:pPr algn="ctr" fontAlgn="b">
                        <a:buNone/>
                      </a:pPr>
                      <a:r>
                        <a:rPr lang="en-US" sz="2800" u="none" strike="noStrike" dirty="0">
                          <a:effectLst/>
                        </a:rPr>
                        <a:t>SE(500)</a:t>
                      </a:r>
                      <a:endParaRPr lang="en-US" sz="2800" b="0"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60201234"/>
                  </a:ext>
                </a:extLst>
              </a:tr>
              <a:tr h="410451">
                <a:tc>
                  <a:txBody>
                    <a:bodyPr/>
                    <a:lstStyle/>
                    <a:p>
                      <a:pPr algn="ctr" fontAlgn="b">
                        <a:buNone/>
                      </a:pPr>
                      <a:r>
                        <a:rPr lang="en-US" sz="2800" u="none" strike="noStrike" dirty="0">
                          <a:effectLst/>
                        </a:rPr>
                        <a:t>HP(50)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3200" b="0" i="0" u="none" strike="noStrike" dirty="0">
                          <a:solidFill>
                            <a:srgbClr val="C00000"/>
                          </a:solidFill>
                          <a:effectLst/>
                          <a:latin typeface="Calibri" panose="020F0502020204030204" pitchFamily="34" charset="0"/>
                        </a:rPr>
                        <a:t>210</a:t>
                      </a:r>
                    </a:p>
                  </a:txBody>
                  <a:tcPr marL="5443" marR="5443" marT="5443" marB="0" anchor="b"/>
                </a:tc>
                <a:tc>
                  <a:txBody>
                    <a:bodyPr/>
                    <a:lstStyle/>
                    <a:p>
                      <a:pPr algn="ctr" fontAlgn="b">
                        <a:buNone/>
                      </a:pPr>
                      <a:r>
                        <a:rPr lang="en-US" sz="2800" b="0" u="none" strike="noStrike" dirty="0">
                          <a:effectLst/>
                        </a:rPr>
                        <a:t>SD(400)</a:t>
                      </a:r>
                      <a:endParaRPr lang="en-US" sz="2800" b="0"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691350392"/>
                  </a:ext>
                </a:extLst>
              </a:tr>
              <a:tr h="410451">
                <a:tc>
                  <a:txBody>
                    <a:bodyPr/>
                    <a:lstStyle/>
                    <a:p>
                      <a:pPr algn="ctr" fontAlgn="b">
                        <a:buNone/>
                      </a:pPr>
                      <a:r>
                        <a:rPr lang="en-US" sz="2800" b="0" i="0" u="none" strike="noStrike" dirty="0">
                          <a:solidFill>
                            <a:srgbClr val="000000"/>
                          </a:solidFill>
                          <a:effectLst/>
                          <a:latin typeface="Calibri" panose="020F0502020204030204" pitchFamily="34" charset="0"/>
                        </a:rPr>
                        <a:t>After SF</a:t>
                      </a:r>
                    </a:p>
                  </a:txBody>
                  <a:tcPr marL="5443" marR="5443" marT="5443" marB="0" anchor="b"/>
                </a:tc>
                <a:tc>
                  <a:txBody>
                    <a:bodyPr/>
                    <a:lstStyle/>
                    <a:p>
                      <a:pPr algn="ctr" fontAlgn="b">
                        <a:buNone/>
                      </a:pPr>
                      <a:r>
                        <a:rPr lang="en-US" sz="3200" b="0" i="0" u="none" strike="noStrike" dirty="0">
                          <a:solidFill>
                            <a:srgbClr val="000000"/>
                          </a:solidFill>
                          <a:effectLst/>
                          <a:latin typeface="Calibri" panose="020F0502020204030204" pitchFamily="34" charset="0"/>
                        </a:rPr>
                        <a:t>Bids Up</a:t>
                      </a:r>
                    </a:p>
                  </a:txBody>
                  <a:tcPr marL="5443" marR="5443" marT="5443" marB="0" anchor="b"/>
                </a:tc>
                <a:tc>
                  <a:txBody>
                    <a:bodyPr/>
                    <a:lstStyle/>
                    <a:p>
                      <a:pPr algn="ctr" fontAlgn="b">
                        <a:buNone/>
                      </a:pPr>
                      <a:r>
                        <a:rPr lang="en-US" sz="2800" b="0" i="0" u="none" strike="noStrike" dirty="0">
                          <a:solidFill>
                            <a:srgbClr val="000000"/>
                          </a:solidFill>
                          <a:effectLst/>
                          <a:latin typeface="Calibri" panose="020F0502020204030204" pitchFamily="34" charset="0"/>
                        </a:rPr>
                        <a:t>HR, HQ, HP</a:t>
                      </a:r>
                    </a:p>
                  </a:txBody>
                  <a:tcPr marL="5443" marR="5443" marT="5443" marB="0" anchor="b"/>
                </a:tc>
                <a:extLst>
                  <a:ext uri="{0D108BD9-81ED-4DB2-BD59-A6C34878D82A}">
                    <a16:rowId xmlns:a16="http://schemas.microsoft.com/office/drawing/2014/main" val="664516881"/>
                  </a:ext>
                </a:extLst>
              </a:tr>
              <a:tr h="410451">
                <a:tc>
                  <a:txBody>
                    <a:bodyPr/>
                    <a:lstStyle/>
                    <a:p>
                      <a:pPr algn="ctr" fontAlgn="b">
                        <a:buNone/>
                      </a:pPr>
                      <a:r>
                        <a:rPr lang="en-US" sz="2800" b="1" u="none" strike="noStrike" dirty="0">
                          <a:effectLst/>
                        </a:rPr>
                        <a:t>HR(250)</a:t>
                      </a:r>
                      <a:endParaRPr lang="en-US" sz="2800" b="1" i="0" u="none" strike="noStrike" dirty="0">
                        <a:solidFill>
                          <a:srgbClr val="000000"/>
                        </a:solidFill>
                        <a:effectLst/>
                        <a:latin typeface="Calibri" panose="020F0502020204030204" pitchFamily="34" charset="0"/>
                      </a:endParaRPr>
                    </a:p>
                  </a:txBody>
                  <a:tcPr marL="5443" marR="5443" marT="5443"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3200" b="1" i="0" u="none" strike="noStrike" dirty="0">
                          <a:solidFill>
                            <a:srgbClr val="000000"/>
                          </a:solidFill>
                          <a:effectLst/>
                          <a:latin typeface="Calibri" panose="020F0502020204030204" pitchFamily="34" charset="0"/>
                        </a:rPr>
                        <a:t>310</a:t>
                      </a:r>
                      <a:endParaRPr lang="en-US" sz="2800" b="1"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b="1" u="none" strike="noStrike" dirty="0">
                          <a:effectLst/>
                        </a:rPr>
                        <a:t>SF(300)</a:t>
                      </a:r>
                      <a:endParaRPr lang="en-US" sz="2800" b="1"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2120664085"/>
                  </a:ext>
                </a:extLst>
              </a:tr>
              <a:tr h="410451">
                <a:tc>
                  <a:txBody>
                    <a:bodyPr/>
                    <a:lstStyle/>
                    <a:p>
                      <a:pPr algn="ctr" fontAlgn="b">
                        <a:buNone/>
                      </a:pPr>
                      <a:r>
                        <a:rPr lang="en-US" sz="2800" b="1" u="none" strike="noStrike" dirty="0">
                          <a:effectLst/>
                        </a:rPr>
                        <a:t>HQ(150)</a:t>
                      </a:r>
                      <a:endParaRPr lang="en-US" sz="2800" b="1"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3200" b="1" i="0" u="none" strike="noStrike" dirty="0">
                          <a:solidFill>
                            <a:srgbClr val="000000"/>
                          </a:solidFill>
                          <a:effectLst/>
                          <a:latin typeface="Calibri" panose="020F0502020204030204" pitchFamily="34" charset="0"/>
                        </a:rPr>
                        <a:t>310</a:t>
                      </a:r>
                    </a:p>
                  </a:txBody>
                  <a:tcPr marL="5443" marR="5443" marT="5443" marB="0" anchor="b"/>
                </a:tc>
                <a:tc>
                  <a:txBody>
                    <a:bodyPr/>
                    <a:lstStyle/>
                    <a:p>
                      <a:pPr algn="ctr" fontAlgn="b">
                        <a:buNone/>
                      </a:pPr>
                      <a:r>
                        <a:rPr lang="en-US" sz="2800" b="1" u="none" strike="noStrike" dirty="0">
                          <a:effectLst/>
                        </a:rPr>
                        <a:t>SE(500)</a:t>
                      </a:r>
                      <a:endParaRPr lang="en-US" sz="2800" b="1"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864983153"/>
                  </a:ext>
                </a:extLst>
              </a:tr>
              <a:tr h="410451">
                <a:tc>
                  <a:txBody>
                    <a:bodyPr/>
                    <a:lstStyle/>
                    <a:p>
                      <a:pPr algn="ctr" fontAlgn="b">
                        <a:buNone/>
                      </a:pPr>
                      <a:r>
                        <a:rPr lang="en-US" sz="2800" b="1" u="none" strike="noStrike" dirty="0">
                          <a:effectLst/>
                        </a:rPr>
                        <a:t>HP(50)</a:t>
                      </a:r>
                      <a:endParaRPr lang="en-US" sz="2800" b="1"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3200" b="1" i="0" u="none" strike="noStrike" dirty="0">
                          <a:solidFill>
                            <a:srgbClr val="000000"/>
                          </a:solidFill>
                          <a:effectLst/>
                          <a:latin typeface="Calibri" panose="020F0502020204030204" pitchFamily="34" charset="0"/>
                        </a:rPr>
                        <a:t>310</a:t>
                      </a:r>
                    </a:p>
                  </a:txBody>
                  <a:tcPr marL="5443" marR="5443" marT="5443" marB="0" anchor="b"/>
                </a:tc>
                <a:tc>
                  <a:txBody>
                    <a:bodyPr/>
                    <a:lstStyle/>
                    <a:p>
                      <a:pPr algn="ctr" fontAlgn="b">
                        <a:buNone/>
                      </a:pPr>
                      <a:r>
                        <a:rPr lang="en-US" sz="2800" b="1" u="none" strike="noStrike" dirty="0">
                          <a:effectLst/>
                        </a:rPr>
                        <a:t>SD(400)</a:t>
                      </a:r>
                      <a:endParaRPr lang="en-US" sz="2800" b="1"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4140947757"/>
                  </a:ext>
                </a:extLst>
              </a:tr>
            </a:tbl>
          </a:graphicData>
        </a:graphic>
      </p:graphicFrame>
    </p:spTree>
    <p:extLst>
      <p:ext uri="{BB962C8B-B14F-4D97-AF65-F5344CB8AC3E}">
        <p14:creationId xmlns:p14="http://schemas.microsoft.com/office/powerpoint/2010/main" val="15293802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E62A104-089A-8FF6-F96D-00C982CCE023}"/>
              </a:ext>
            </a:extLst>
          </p:cNvPr>
          <p:cNvSpPr>
            <a:spLocks noGrp="1"/>
          </p:cNvSpPr>
          <p:nvPr>
            <p:ph type="title"/>
          </p:nvPr>
        </p:nvSpPr>
        <p:spPr/>
        <p:txBody>
          <a:bodyPr/>
          <a:lstStyle/>
          <a:p>
            <a:r>
              <a:rPr lang="en-US" dirty="0"/>
              <a:t>Final Outcome: S&amp;D Equilibrium Reached</a:t>
            </a:r>
          </a:p>
        </p:txBody>
      </p:sp>
      <p:sp>
        <p:nvSpPr>
          <p:cNvPr id="6" name="Content Placeholder 5">
            <a:extLst>
              <a:ext uri="{FF2B5EF4-FFF2-40B4-BE49-F238E27FC236}">
                <a16:creationId xmlns:a16="http://schemas.microsoft.com/office/drawing/2014/main" id="{D4AEB82A-52FA-2D2C-2D22-8AFAE2EE28FB}"/>
              </a:ext>
            </a:extLst>
          </p:cNvPr>
          <p:cNvSpPr>
            <a:spLocks noGrp="1"/>
          </p:cNvSpPr>
          <p:nvPr>
            <p:ph idx="1"/>
          </p:nvPr>
        </p:nvSpPr>
        <p:spPr/>
        <p:txBody>
          <a:bodyPr/>
          <a:lstStyle/>
          <a:p>
            <a:pPr marL="0" indent="0">
              <a:buNone/>
            </a:pPr>
            <a:r>
              <a:rPr lang="en-US" dirty="0"/>
              <a:t>SD, SE, and SF rent at 310 from HP, HQ, and HR.</a:t>
            </a:r>
          </a:p>
          <a:p>
            <a:pPr marL="0" indent="0">
              <a:buNone/>
            </a:pPr>
            <a:r>
              <a:rPr lang="en-US" dirty="0"/>
              <a:t>At rent 310:</a:t>
            </a:r>
          </a:p>
          <a:p>
            <a:r>
              <a:rPr lang="en-US" dirty="0"/>
              <a:t>Students willing to rent: SD(400), SE(500), SF(600)</a:t>
            </a:r>
          </a:p>
          <a:p>
            <a:r>
              <a:rPr lang="en-US" dirty="0"/>
              <a:t>Homeowners willing to rent: HP(50), HQ(150), HR(250)</a:t>
            </a:r>
          </a:p>
          <a:p>
            <a:r>
              <a:rPr lang="en-US" dirty="0"/>
              <a:t>Students below 310 drop out: SA, SB, SC.</a:t>
            </a:r>
          </a:p>
          <a:p>
            <a:r>
              <a:rPr lang="en-US" dirty="0"/>
              <a:t>Homeowners above 310 drop out: HS, HT, HU.</a:t>
            </a:r>
          </a:p>
          <a:p>
            <a:pPr marL="0" indent="0">
              <a:buNone/>
            </a:pPr>
            <a:r>
              <a:rPr lang="en-US" dirty="0"/>
              <a:t>This reproduces the textbook S&amp;D outcome</a:t>
            </a:r>
          </a:p>
          <a:p>
            <a:pPr marL="0" indent="0">
              <a:buNone/>
            </a:pPr>
            <a:endParaRPr lang="en-US" dirty="0"/>
          </a:p>
        </p:txBody>
      </p:sp>
    </p:spTree>
    <p:extLst>
      <p:ext uri="{BB962C8B-B14F-4D97-AF65-F5344CB8AC3E}">
        <p14:creationId xmlns:p14="http://schemas.microsoft.com/office/powerpoint/2010/main" val="2506002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9862E-0821-C719-145B-D3A1A27AF447}"/>
              </a:ext>
            </a:extLst>
          </p:cNvPr>
          <p:cNvSpPr>
            <a:spLocks noGrp="1"/>
          </p:cNvSpPr>
          <p:nvPr>
            <p:ph type="title"/>
          </p:nvPr>
        </p:nvSpPr>
        <p:spPr/>
        <p:txBody>
          <a:bodyPr/>
          <a:lstStyle/>
          <a:p>
            <a:r>
              <a:rPr lang="en-US" dirty="0"/>
              <a:t>What Did It Take, to get S&amp;D?</a:t>
            </a:r>
          </a:p>
        </p:txBody>
      </p:sp>
      <p:sp>
        <p:nvSpPr>
          <p:cNvPr id="3" name="Content Placeholder 2">
            <a:extLst>
              <a:ext uri="{FF2B5EF4-FFF2-40B4-BE49-F238E27FC236}">
                <a16:creationId xmlns:a16="http://schemas.microsoft.com/office/drawing/2014/main" id="{3F8C2316-3FC1-83FD-E9EE-7072C5017F91}"/>
              </a:ext>
            </a:extLst>
          </p:cNvPr>
          <p:cNvSpPr>
            <a:spLocks noGrp="1"/>
          </p:cNvSpPr>
          <p:nvPr>
            <p:ph idx="1"/>
          </p:nvPr>
        </p:nvSpPr>
        <p:spPr/>
        <p:txBody>
          <a:bodyPr>
            <a:normAutofit/>
          </a:bodyPr>
          <a:lstStyle/>
          <a:p>
            <a:pPr marL="0" indent="0">
              <a:buNone/>
            </a:pPr>
            <a:r>
              <a:rPr lang="en-US" dirty="0"/>
              <a:t>fixed reservation prices; 		public information; </a:t>
            </a:r>
          </a:p>
          <a:p>
            <a:pPr marL="0" indent="0">
              <a:buNone/>
            </a:pPr>
            <a:r>
              <a:rPr lang="en-US" dirty="0"/>
              <a:t>tentative contracts; 			costless renegotiation; </a:t>
            </a:r>
          </a:p>
          <a:p>
            <a:pPr marL="0" indent="0">
              <a:buNone/>
            </a:pPr>
            <a:r>
              <a:rPr lang="en-US" dirty="0"/>
              <a:t>competitive bidding; 			price matching; </a:t>
            </a:r>
          </a:p>
          <a:p>
            <a:pPr marL="0" indent="0">
              <a:buNone/>
            </a:pPr>
            <a:r>
              <a:rPr lang="en-US" dirty="0"/>
              <a:t>no search costs; 		</a:t>
            </a:r>
          </a:p>
          <a:p>
            <a:pPr marL="0" indent="0">
              <a:buNone/>
            </a:pPr>
            <a:r>
              <a:rPr lang="en-US" dirty="0"/>
              <a:t>no legal or social penalties for breaking contracts. </a:t>
            </a:r>
          </a:p>
          <a:p>
            <a:pPr marL="0" indent="0">
              <a:buNone/>
            </a:pPr>
            <a:r>
              <a:rPr lang="en-US" dirty="0"/>
              <a:t>That is the </a:t>
            </a:r>
            <a:r>
              <a:rPr lang="en-US"/>
              <a:t>main lesson: </a:t>
            </a:r>
            <a:r>
              <a:rPr lang="en-US" dirty="0"/>
              <a:t>We can reproduce the S&amp;D equilibrium — but only after explicitly adding a powerful market microstructure that the textbook diagram hides.</a:t>
            </a:r>
            <a:br>
              <a:rPr lang="en-US" dirty="0"/>
            </a:br>
            <a:endParaRPr lang="en-US" dirty="0"/>
          </a:p>
          <a:p>
            <a:pPr marL="0" indent="0">
              <a:buNone/>
            </a:pPr>
            <a:endParaRPr lang="en-US" dirty="0"/>
          </a:p>
        </p:txBody>
      </p:sp>
    </p:spTree>
    <p:extLst>
      <p:ext uri="{BB962C8B-B14F-4D97-AF65-F5344CB8AC3E}">
        <p14:creationId xmlns:p14="http://schemas.microsoft.com/office/powerpoint/2010/main" val="1372810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21B19-4223-319C-562C-834879B2E5EC}"/>
              </a:ext>
            </a:extLst>
          </p:cNvPr>
          <p:cNvSpPr>
            <a:spLocks noGrp="1"/>
          </p:cNvSpPr>
          <p:nvPr>
            <p:ph type="title"/>
          </p:nvPr>
        </p:nvSpPr>
        <p:spPr/>
        <p:txBody>
          <a:bodyPr/>
          <a:lstStyle/>
          <a:p>
            <a:r>
              <a:rPr lang="en-US" dirty="0"/>
              <a:t>Related Materials</a:t>
            </a:r>
          </a:p>
        </p:txBody>
      </p:sp>
      <p:sp>
        <p:nvSpPr>
          <p:cNvPr id="3" name="Content Placeholder 2">
            <a:extLst>
              <a:ext uri="{FF2B5EF4-FFF2-40B4-BE49-F238E27FC236}">
                <a16:creationId xmlns:a16="http://schemas.microsoft.com/office/drawing/2014/main" id="{352135AB-4A12-0740-DCCA-CB00828BC5A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713705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289A9-4218-D149-85DE-9D7EB0D1E23B}"/>
              </a:ext>
            </a:extLst>
          </p:cNvPr>
          <p:cNvSpPr>
            <a:spLocks noGrp="1"/>
          </p:cNvSpPr>
          <p:nvPr>
            <p:ph type="title"/>
          </p:nvPr>
        </p:nvSpPr>
        <p:spPr/>
        <p:txBody>
          <a:bodyPr/>
          <a:lstStyle/>
          <a:p>
            <a:r>
              <a:rPr lang="en-US" dirty="0"/>
              <a:t>Housing Rentals: A Familiar S&amp;D Example</a:t>
            </a:r>
          </a:p>
        </p:txBody>
      </p:sp>
      <p:sp>
        <p:nvSpPr>
          <p:cNvPr id="3" name="Content Placeholder 2">
            <a:extLst>
              <a:ext uri="{FF2B5EF4-FFF2-40B4-BE49-F238E27FC236}">
                <a16:creationId xmlns:a16="http://schemas.microsoft.com/office/drawing/2014/main" id="{6916E750-BCEE-09C6-DBF8-AFE2C2295F18}"/>
              </a:ext>
            </a:extLst>
          </p:cNvPr>
          <p:cNvSpPr>
            <a:spLocks noGrp="1"/>
          </p:cNvSpPr>
          <p:nvPr>
            <p:ph idx="1"/>
          </p:nvPr>
        </p:nvSpPr>
        <p:spPr/>
        <p:txBody>
          <a:bodyPr/>
          <a:lstStyle/>
          <a:p>
            <a:r>
              <a:rPr lang="en-US" dirty="0"/>
              <a:t>Beginning of school year: new students arrive.</a:t>
            </a:r>
          </a:p>
          <a:p>
            <a:r>
              <a:rPr lang="en-US" dirty="0"/>
              <a:t>Graduating students have left; vacant rooms are available.</a:t>
            </a:r>
          </a:p>
          <a:p>
            <a:r>
              <a:rPr lang="en-US" dirty="0"/>
              <a:t>Textbooks analyze this market with demand and supply curves.</a:t>
            </a:r>
          </a:p>
          <a:p>
            <a:r>
              <a:rPr lang="en-US" dirty="0"/>
              <a:t>We re-analyze the same market by adding the agents:</a:t>
            </a:r>
            <a:br>
              <a:rPr lang="en-US" dirty="0"/>
            </a:br>
            <a:r>
              <a:rPr lang="en-US" dirty="0"/>
              <a:t>student renters and homeowners.</a:t>
            </a:r>
          </a:p>
          <a:p>
            <a:endParaRPr lang="en-US" dirty="0"/>
          </a:p>
        </p:txBody>
      </p:sp>
    </p:spTree>
    <p:extLst>
      <p:ext uri="{BB962C8B-B14F-4D97-AF65-F5344CB8AC3E}">
        <p14:creationId xmlns:p14="http://schemas.microsoft.com/office/powerpoint/2010/main" val="2237896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3A1AD-C4EB-9F65-CF6D-804A6828D424}"/>
              </a:ext>
            </a:extLst>
          </p:cNvPr>
          <p:cNvSpPr>
            <a:spLocks noGrp="1"/>
          </p:cNvSpPr>
          <p:nvPr>
            <p:ph type="title"/>
          </p:nvPr>
        </p:nvSpPr>
        <p:spPr/>
        <p:txBody>
          <a:bodyPr>
            <a:normAutofit/>
          </a:bodyPr>
          <a:lstStyle/>
          <a:p>
            <a:r>
              <a:rPr lang="en-US" b="1" dirty="0"/>
              <a:t>Putting in the Agents Means Restoring Agency</a:t>
            </a:r>
            <a:endParaRPr lang="en-US" dirty="0"/>
          </a:p>
        </p:txBody>
      </p:sp>
      <p:sp>
        <p:nvSpPr>
          <p:cNvPr id="3" name="Content Placeholder 2">
            <a:extLst>
              <a:ext uri="{FF2B5EF4-FFF2-40B4-BE49-F238E27FC236}">
                <a16:creationId xmlns:a16="http://schemas.microsoft.com/office/drawing/2014/main" id="{39C5E287-1EB2-4AC3-BEBD-D7132424D6B7}"/>
              </a:ext>
            </a:extLst>
          </p:cNvPr>
          <p:cNvSpPr>
            <a:spLocks noGrp="1"/>
          </p:cNvSpPr>
          <p:nvPr>
            <p:ph idx="1"/>
          </p:nvPr>
        </p:nvSpPr>
        <p:spPr/>
        <p:txBody>
          <a:bodyPr/>
          <a:lstStyle/>
          <a:p>
            <a:r>
              <a:rPr lang="en-US" dirty="0"/>
              <a:t>Agents are decision-makers.</a:t>
            </a:r>
          </a:p>
          <a:p>
            <a:r>
              <a:rPr lang="en-US" dirty="0"/>
              <a:t>They have goals.</a:t>
            </a:r>
          </a:p>
          <a:p>
            <a:r>
              <a:rPr lang="en-US" dirty="0"/>
              <a:t>They have limited information.</a:t>
            </a:r>
          </a:p>
          <a:p>
            <a:r>
              <a:rPr lang="en-US" dirty="0"/>
              <a:t>They use strategies.</a:t>
            </a:r>
          </a:p>
          <a:p>
            <a:r>
              <a:rPr lang="en-US" dirty="0"/>
              <a:t>They adapt when circumstances change.</a:t>
            </a:r>
          </a:p>
          <a:p>
            <a:r>
              <a:rPr lang="en-US" dirty="0"/>
              <a:t>ABM studies markets by studying these decisions.</a:t>
            </a:r>
          </a:p>
          <a:p>
            <a:pPr marL="0" indent="0">
              <a:buNone/>
            </a:pPr>
            <a:endParaRPr lang="en-US" dirty="0"/>
          </a:p>
        </p:txBody>
      </p:sp>
    </p:spTree>
    <p:extLst>
      <p:ext uri="{BB962C8B-B14F-4D97-AF65-F5344CB8AC3E}">
        <p14:creationId xmlns:p14="http://schemas.microsoft.com/office/powerpoint/2010/main" val="613339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1E1F3-5DF3-AA56-A7E9-8C78F33389FD}"/>
              </a:ext>
            </a:extLst>
          </p:cNvPr>
          <p:cNvSpPr>
            <a:spLocks noGrp="1"/>
          </p:cNvSpPr>
          <p:nvPr>
            <p:ph type="title"/>
          </p:nvPr>
        </p:nvSpPr>
        <p:spPr/>
        <p:txBody>
          <a:bodyPr/>
          <a:lstStyle/>
          <a:p>
            <a:r>
              <a:rPr lang="en-US" dirty="0"/>
              <a:t>Describing Agent Behavior: </a:t>
            </a:r>
            <a:br>
              <a:rPr lang="en-US" dirty="0"/>
            </a:br>
            <a:r>
              <a:rPr lang="en-US" dirty="0"/>
              <a:t>Reservation Prices</a:t>
            </a:r>
          </a:p>
        </p:txBody>
      </p:sp>
      <p:sp>
        <p:nvSpPr>
          <p:cNvPr id="3" name="Content Placeholder 2">
            <a:extLst>
              <a:ext uri="{FF2B5EF4-FFF2-40B4-BE49-F238E27FC236}">
                <a16:creationId xmlns:a16="http://schemas.microsoft.com/office/drawing/2014/main" id="{75FBEDF9-723E-BDBA-D278-9AC3EDC562A6}"/>
              </a:ext>
            </a:extLst>
          </p:cNvPr>
          <p:cNvSpPr>
            <a:spLocks noGrp="1"/>
          </p:cNvSpPr>
          <p:nvPr>
            <p:ph idx="1"/>
          </p:nvPr>
        </p:nvSpPr>
        <p:spPr/>
        <p:txBody>
          <a:bodyPr/>
          <a:lstStyle/>
          <a:p>
            <a:pPr marL="0" indent="0">
              <a:buNone/>
            </a:pPr>
            <a:r>
              <a:rPr lang="en-US" dirty="0"/>
              <a:t>To build an ABM, we must say how agents decide.</a:t>
            </a:r>
          </a:p>
          <a:p>
            <a:r>
              <a:rPr lang="en-US" dirty="0"/>
              <a:t>Textbooks assume utility maximization, requiring complete knowledge </a:t>
            </a:r>
          </a:p>
          <a:p>
            <a:r>
              <a:rPr lang="en-US" dirty="0"/>
              <a:t>Real agents face limited information and uncertainty.</a:t>
            </a:r>
          </a:p>
          <a:p>
            <a:pPr marL="0" indent="0">
              <a:buNone/>
            </a:pPr>
            <a:r>
              <a:rPr lang="en-US" dirty="0"/>
              <a:t>For our first ABM model, we use a simple decision rule:</a:t>
            </a:r>
          </a:p>
          <a:p>
            <a:r>
              <a:rPr lang="en-US" dirty="0"/>
              <a:t>Students have maximum budgets for rents.</a:t>
            </a:r>
          </a:p>
          <a:p>
            <a:r>
              <a:rPr lang="en-US" dirty="0"/>
              <a:t>Homeowners have minimum acceptable rents.</a:t>
            </a:r>
          </a:p>
          <a:p>
            <a:r>
              <a:rPr lang="en-US" dirty="0"/>
              <a:t>This is necessary to reproduce textbook S&amp;D.</a:t>
            </a:r>
          </a:p>
          <a:p>
            <a:pPr marL="0" indent="0">
              <a:buNone/>
            </a:pPr>
            <a:endParaRPr lang="en-US" dirty="0"/>
          </a:p>
        </p:txBody>
      </p:sp>
    </p:spTree>
    <p:extLst>
      <p:ext uri="{BB962C8B-B14F-4D97-AF65-F5344CB8AC3E}">
        <p14:creationId xmlns:p14="http://schemas.microsoft.com/office/powerpoint/2010/main" val="4187554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00FB5-33D8-DE9F-6119-ED44F28056F4}"/>
              </a:ext>
            </a:extLst>
          </p:cNvPr>
          <p:cNvSpPr>
            <a:spLocks noGrp="1"/>
          </p:cNvSpPr>
          <p:nvPr>
            <p:ph type="title"/>
          </p:nvPr>
        </p:nvSpPr>
        <p:spPr/>
        <p:txBody>
          <a:bodyPr/>
          <a:lstStyle/>
          <a:p>
            <a:r>
              <a:rPr lang="en-US" dirty="0"/>
              <a:t>Building our Simple ABM</a:t>
            </a:r>
          </a:p>
        </p:txBody>
      </p:sp>
      <p:sp>
        <p:nvSpPr>
          <p:cNvPr id="3" name="Content Placeholder 2">
            <a:extLst>
              <a:ext uri="{FF2B5EF4-FFF2-40B4-BE49-F238E27FC236}">
                <a16:creationId xmlns:a16="http://schemas.microsoft.com/office/drawing/2014/main" id="{62A07FB2-31F2-A8E7-F67C-AC3B5F4E1E8A}"/>
              </a:ext>
            </a:extLst>
          </p:cNvPr>
          <p:cNvSpPr>
            <a:spLocks noGrp="1"/>
          </p:cNvSpPr>
          <p:nvPr>
            <p:ph idx="1"/>
          </p:nvPr>
        </p:nvSpPr>
        <p:spPr/>
        <p:txBody>
          <a:bodyPr/>
          <a:lstStyle/>
          <a:p>
            <a:pPr marL="0" indent="0">
              <a:buNone/>
            </a:pPr>
            <a:r>
              <a:rPr lang="en-US" dirty="0"/>
              <a:t>An ABM begins with agents.</a:t>
            </a:r>
          </a:p>
          <a:p>
            <a:pPr marL="0" indent="0">
              <a:buNone/>
            </a:pPr>
            <a:r>
              <a:rPr lang="en-US" dirty="0"/>
              <a:t>Our agents are:</a:t>
            </a:r>
          </a:p>
          <a:p>
            <a:r>
              <a:rPr lang="en-US" dirty="0"/>
              <a:t>Students looking for rooms:</a:t>
            </a:r>
            <a:br>
              <a:rPr lang="en-US" dirty="0"/>
            </a:br>
            <a:r>
              <a:rPr lang="en-US" dirty="0"/>
              <a:t>SA(100), SB(200), SC(300), SD(400), SE(500), SF(600)</a:t>
            </a:r>
          </a:p>
          <a:p>
            <a:r>
              <a:rPr lang="en-US" dirty="0"/>
              <a:t>Homeowners with rooms to rent:</a:t>
            </a:r>
            <a:br>
              <a:rPr lang="en-US" dirty="0"/>
            </a:br>
            <a:r>
              <a:rPr lang="en-US" dirty="0"/>
              <a:t>HP(50), HQ(150), HR(250), HS(350), HT(450), HU(550)</a:t>
            </a:r>
          </a:p>
          <a:p>
            <a:pPr marL="0" indent="0">
              <a:buNone/>
            </a:pPr>
            <a:r>
              <a:rPr lang="en-US" dirty="0"/>
              <a:t>The number shows the agent’s reservation price.</a:t>
            </a:r>
          </a:p>
          <a:p>
            <a:endParaRPr lang="en-US" dirty="0"/>
          </a:p>
        </p:txBody>
      </p:sp>
    </p:spTree>
    <p:extLst>
      <p:ext uri="{BB962C8B-B14F-4D97-AF65-F5344CB8AC3E}">
        <p14:creationId xmlns:p14="http://schemas.microsoft.com/office/powerpoint/2010/main" val="413902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0EDC3-7B99-CAC3-3234-149C2C696016}"/>
              </a:ext>
            </a:extLst>
          </p:cNvPr>
          <p:cNvSpPr>
            <a:spLocks noGrp="1"/>
          </p:cNvSpPr>
          <p:nvPr>
            <p:ph type="title"/>
          </p:nvPr>
        </p:nvSpPr>
        <p:spPr/>
        <p:txBody>
          <a:bodyPr/>
          <a:lstStyle/>
          <a:p>
            <a:r>
              <a:rPr lang="en-US" b="1" dirty="0"/>
              <a:t>To Simulate the Market, We Need Rules</a:t>
            </a:r>
            <a:endParaRPr lang="en-US" dirty="0"/>
          </a:p>
        </p:txBody>
      </p:sp>
      <p:sp>
        <p:nvSpPr>
          <p:cNvPr id="3" name="Content Placeholder 2">
            <a:extLst>
              <a:ext uri="{FF2B5EF4-FFF2-40B4-BE49-F238E27FC236}">
                <a16:creationId xmlns:a16="http://schemas.microsoft.com/office/drawing/2014/main" id="{E6BC0ADF-6BB6-8E58-A0C3-489BE114B854}"/>
              </a:ext>
            </a:extLst>
          </p:cNvPr>
          <p:cNvSpPr>
            <a:spLocks noGrp="1"/>
          </p:cNvSpPr>
          <p:nvPr>
            <p:ph idx="1"/>
          </p:nvPr>
        </p:nvSpPr>
        <p:spPr/>
        <p:txBody>
          <a:bodyPr/>
          <a:lstStyle/>
          <a:p>
            <a:r>
              <a:rPr lang="en-US" dirty="0"/>
              <a:t>What do agents know?</a:t>
            </a:r>
          </a:p>
          <a:p>
            <a:r>
              <a:rPr lang="en-US" dirty="0"/>
              <a:t>How do they meet?</a:t>
            </a:r>
          </a:p>
          <a:p>
            <a:r>
              <a:rPr lang="en-US" dirty="0"/>
              <a:t>When does a deal happen?</a:t>
            </a:r>
          </a:p>
          <a:p>
            <a:r>
              <a:rPr lang="en-US" dirty="0"/>
              <a:t>How is the rent chosen?</a:t>
            </a:r>
          </a:p>
          <a:p>
            <a:r>
              <a:rPr lang="en-US" dirty="0"/>
              <a:t>When are contracts final? </a:t>
            </a:r>
          </a:p>
          <a:p>
            <a:pPr marL="0" indent="0">
              <a:buNone/>
            </a:pPr>
            <a:r>
              <a:rPr lang="en-US" dirty="0"/>
              <a:t>In an ABM, the agents plus these rules define the model.</a:t>
            </a:r>
          </a:p>
        </p:txBody>
      </p:sp>
    </p:spTree>
    <p:extLst>
      <p:ext uri="{BB962C8B-B14F-4D97-AF65-F5344CB8AC3E}">
        <p14:creationId xmlns:p14="http://schemas.microsoft.com/office/powerpoint/2010/main" val="2461397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797D2-1545-C845-5772-4CD540EF24BF}"/>
              </a:ext>
            </a:extLst>
          </p:cNvPr>
          <p:cNvSpPr>
            <a:spLocks noGrp="1"/>
          </p:cNvSpPr>
          <p:nvPr>
            <p:ph type="title"/>
          </p:nvPr>
        </p:nvSpPr>
        <p:spPr/>
        <p:txBody>
          <a:bodyPr/>
          <a:lstStyle/>
          <a:p>
            <a:r>
              <a:rPr lang="en-US" dirty="0"/>
              <a:t>Day 1: Rules for the First Simulation</a:t>
            </a:r>
          </a:p>
        </p:txBody>
      </p:sp>
      <p:sp>
        <p:nvSpPr>
          <p:cNvPr id="3" name="Content Placeholder 2">
            <a:extLst>
              <a:ext uri="{FF2B5EF4-FFF2-40B4-BE49-F238E27FC236}">
                <a16:creationId xmlns:a16="http://schemas.microsoft.com/office/drawing/2014/main" id="{8AC0E77B-D88E-06E0-D088-C509A68C6639}"/>
              </a:ext>
            </a:extLst>
          </p:cNvPr>
          <p:cNvSpPr>
            <a:spLocks noGrp="1"/>
          </p:cNvSpPr>
          <p:nvPr>
            <p:ph idx="1"/>
          </p:nvPr>
        </p:nvSpPr>
        <p:spPr/>
        <p:txBody>
          <a:bodyPr/>
          <a:lstStyle/>
          <a:p>
            <a:pPr marL="0" indent="0">
              <a:buNone/>
            </a:pPr>
            <a:r>
              <a:rPr lang="en-US" b="1" dirty="0"/>
              <a:t>Limited Knowledge:</a:t>
            </a:r>
            <a:r>
              <a:rPr lang="en-US" dirty="0"/>
              <a:t> Agents know only their own reservation price.</a:t>
            </a:r>
          </a:p>
          <a:p>
            <a:pPr marL="0" indent="0">
              <a:buNone/>
            </a:pPr>
            <a:r>
              <a:rPr lang="en-US" dirty="0"/>
              <a:t>On Day 1:</a:t>
            </a:r>
          </a:p>
          <a:p>
            <a:r>
              <a:rPr lang="en-US" dirty="0"/>
              <a:t>Students and homeowners are randomly matched.</a:t>
            </a:r>
          </a:p>
          <a:p>
            <a:r>
              <a:rPr lang="en-US" dirty="0"/>
              <a:t>If student budget &lt; homeowner minimum: </a:t>
            </a:r>
            <a:r>
              <a:rPr lang="en-US" b="1" dirty="0"/>
              <a:t>No Deal</a:t>
            </a:r>
            <a:r>
              <a:rPr lang="en-US" dirty="0"/>
              <a:t>.</a:t>
            </a:r>
          </a:p>
          <a:p>
            <a:r>
              <a:rPr lang="en-US" dirty="0"/>
              <a:t>If student budget ≥ homeowner minimum: </a:t>
            </a:r>
            <a:r>
              <a:rPr lang="en-US" b="1" dirty="0"/>
              <a:t>Deal Possible</a:t>
            </a:r>
            <a:r>
              <a:rPr lang="en-US" dirty="0"/>
              <a:t>.</a:t>
            </a:r>
          </a:p>
          <a:p>
            <a:r>
              <a:rPr lang="en-US" dirty="0"/>
              <a:t>Matched pairs negotiate a rent between homeowner minimum and student budget.</a:t>
            </a:r>
          </a:p>
          <a:p>
            <a:pPr marL="0" indent="0">
              <a:buNone/>
            </a:pPr>
            <a:r>
              <a:rPr lang="en-US" dirty="0"/>
              <a:t>At day’s end, tentative contracts are announced.</a:t>
            </a:r>
          </a:p>
          <a:p>
            <a:pPr marL="0" indent="0">
              <a:buNone/>
            </a:pPr>
            <a:endParaRPr lang="en-US" dirty="0"/>
          </a:p>
        </p:txBody>
      </p:sp>
    </p:spTree>
    <p:extLst>
      <p:ext uri="{BB962C8B-B14F-4D97-AF65-F5344CB8AC3E}">
        <p14:creationId xmlns:p14="http://schemas.microsoft.com/office/powerpoint/2010/main" val="3664186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9F2A7-2E85-E371-4B51-EC48ACF277E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272C4E6-1E28-F22B-31BC-C205E9E340F1}"/>
              </a:ext>
            </a:extLst>
          </p:cNvPr>
          <p:cNvSpPr>
            <a:spLocks noGrp="1"/>
          </p:cNvSpPr>
          <p:nvPr>
            <p:ph type="title"/>
          </p:nvPr>
        </p:nvSpPr>
        <p:spPr/>
        <p:txBody>
          <a:bodyPr/>
          <a:lstStyle/>
          <a:p>
            <a:r>
              <a:rPr lang="en-US" dirty="0"/>
              <a:t>First Step: Random Matchup</a:t>
            </a:r>
          </a:p>
        </p:txBody>
      </p:sp>
      <p:sp>
        <p:nvSpPr>
          <p:cNvPr id="5" name="Content Placeholder 4">
            <a:extLst>
              <a:ext uri="{FF2B5EF4-FFF2-40B4-BE49-F238E27FC236}">
                <a16:creationId xmlns:a16="http://schemas.microsoft.com/office/drawing/2014/main" id="{008C9A8A-C79B-60FA-17C7-01C5727B4C48}"/>
              </a:ext>
            </a:extLst>
          </p:cNvPr>
          <p:cNvSpPr>
            <a:spLocks noGrp="1"/>
          </p:cNvSpPr>
          <p:nvPr>
            <p:ph sz="half" idx="1"/>
          </p:nvPr>
        </p:nvSpPr>
        <p:spPr/>
        <p:txBody>
          <a:bodyPr/>
          <a:lstStyle/>
          <a:p>
            <a:r>
              <a:rPr lang="en-US" dirty="0"/>
              <a:t>Students walk around searching for housing.</a:t>
            </a:r>
          </a:p>
          <a:p>
            <a:r>
              <a:rPr lang="en-US" dirty="0"/>
              <a:t>When they see a “Room for Rent” sign, they enter, inspect the room, and negotiate with the homeowner.</a:t>
            </a:r>
          </a:p>
          <a:p>
            <a:r>
              <a:rPr lang="en-US" dirty="0"/>
              <a:t>The table shows one possible random matchup.</a:t>
            </a:r>
          </a:p>
          <a:p>
            <a:pPr marL="0" indent="0">
              <a:buNone/>
            </a:pPr>
            <a:endParaRPr lang="en-US" dirty="0"/>
          </a:p>
        </p:txBody>
      </p:sp>
      <p:graphicFrame>
        <p:nvGraphicFramePr>
          <p:cNvPr id="6" name="Content Placeholder 5">
            <a:extLst>
              <a:ext uri="{FF2B5EF4-FFF2-40B4-BE49-F238E27FC236}">
                <a16:creationId xmlns:a16="http://schemas.microsoft.com/office/drawing/2014/main" id="{5BF0AEF1-618A-4D23-B028-7351217510A5}"/>
              </a:ext>
            </a:extLst>
          </p:cNvPr>
          <p:cNvGraphicFramePr>
            <a:graphicFrameLocks noGrp="1"/>
          </p:cNvGraphicFramePr>
          <p:nvPr>
            <p:ph sz="half" idx="2"/>
            <p:extLst>
              <p:ext uri="{D42A27DB-BD31-4B8C-83A1-F6EECF244321}">
                <p14:modId xmlns:p14="http://schemas.microsoft.com/office/powerpoint/2010/main" val="1799105866"/>
              </p:ext>
            </p:extLst>
          </p:nvPr>
        </p:nvGraphicFramePr>
        <p:xfrm>
          <a:off x="7193280" y="1926336"/>
          <a:ext cx="4160520" cy="3755138"/>
        </p:xfrm>
        <a:graphic>
          <a:graphicData uri="http://schemas.openxmlformats.org/drawingml/2006/table">
            <a:tbl>
              <a:tblPr>
                <a:tableStyleId>{5C22544A-7EE6-4342-B048-85BDC9FD1C3A}</a:tableStyleId>
              </a:tblPr>
              <a:tblGrid>
                <a:gridCol w="2080260">
                  <a:extLst>
                    <a:ext uri="{9D8B030D-6E8A-4147-A177-3AD203B41FA5}">
                      <a16:colId xmlns:a16="http://schemas.microsoft.com/office/drawing/2014/main" val="1235044256"/>
                    </a:ext>
                  </a:extLst>
                </a:gridCol>
                <a:gridCol w="2080260">
                  <a:extLst>
                    <a:ext uri="{9D8B030D-6E8A-4147-A177-3AD203B41FA5}">
                      <a16:colId xmlns:a16="http://schemas.microsoft.com/office/drawing/2014/main" val="860665118"/>
                    </a:ext>
                  </a:extLst>
                </a:gridCol>
              </a:tblGrid>
              <a:tr h="880418">
                <a:tc>
                  <a:txBody>
                    <a:bodyPr/>
                    <a:lstStyle/>
                    <a:p>
                      <a:pPr algn="ctr" fontAlgn="b">
                        <a:buNone/>
                      </a:pPr>
                      <a:r>
                        <a:rPr lang="en-US" sz="2800" b="1" u="none" strike="noStrike" dirty="0">
                          <a:effectLst/>
                        </a:rPr>
                        <a:t>Student</a:t>
                      </a:r>
                      <a:endParaRPr lang="en-US" sz="2800" b="1"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b="1" u="none" strike="noStrike" dirty="0">
                          <a:effectLst/>
                        </a:rPr>
                        <a:t>Homeowner</a:t>
                      </a:r>
                      <a:endParaRPr lang="en-US" sz="2800" b="1"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1183198004"/>
                  </a:ext>
                </a:extLst>
              </a:tr>
              <a:tr h="479120">
                <a:tc>
                  <a:txBody>
                    <a:bodyPr/>
                    <a:lstStyle/>
                    <a:p>
                      <a:pPr algn="ctr" fontAlgn="b">
                        <a:buNone/>
                      </a:pPr>
                      <a:r>
                        <a:rPr lang="en-US" sz="2800" u="none" strike="noStrike" dirty="0">
                          <a:effectLst/>
                        </a:rPr>
                        <a:t>SA(100)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effectLst/>
                        </a:rPr>
                        <a:t>HS(350)</a:t>
                      </a:r>
                      <a:endParaRPr lang="en-US" sz="2800" b="0"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324452623"/>
                  </a:ext>
                </a:extLst>
              </a:tr>
              <a:tr h="479120">
                <a:tc>
                  <a:txBody>
                    <a:bodyPr/>
                    <a:lstStyle/>
                    <a:p>
                      <a:pPr algn="ctr" fontAlgn="b">
                        <a:buNone/>
                      </a:pPr>
                      <a:r>
                        <a:rPr lang="en-US" sz="2800" u="none" strike="noStrike" dirty="0">
                          <a:effectLst/>
                        </a:rPr>
                        <a:t>SB(200)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effectLst/>
                        </a:rPr>
                        <a:t>HP(50)</a:t>
                      </a:r>
                      <a:endParaRPr lang="en-US" sz="2800" b="0"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3261448924"/>
                  </a:ext>
                </a:extLst>
              </a:tr>
              <a:tr h="479120">
                <a:tc>
                  <a:txBody>
                    <a:bodyPr/>
                    <a:lstStyle/>
                    <a:p>
                      <a:pPr algn="ctr" fontAlgn="b">
                        <a:buNone/>
                      </a:pPr>
                      <a:r>
                        <a:rPr lang="en-US" sz="2800" u="none" strike="noStrike" dirty="0">
                          <a:effectLst/>
                        </a:rPr>
                        <a:t>SC(300)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effectLst/>
                        </a:rPr>
                        <a:t>HR(250)</a:t>
                      </a:r>
                      <a:endParaRPr lang="en-US" sz="2800" b="0"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2978052624"/>
                  </a:ext>
                </a:extLst>
              </a:tr>
              <a:tr h="479120">
                <a:tc>
                  <a:txBody>
                    <a:bodyPr/>
                    <a:lstStyle/>
                    <a:p>
                      <a:pPr algn="ctr" fontAlgn="b">
                        <a:buNone/>
                      </a:pPr>
                      <a:r>
                        <a:rPr lang="en-US" sz="2800" u="none" strike="noStrike" dirty="0">
                          <a:effectLst/>
                        </a:rPr>
                        <a:t>SD(400)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effectLst/>
                        </a:rPr>
                        <a:t>HU(550)</a:t>
                      </a:r>
                      <a:endParaRPr lang="en-US" sz="2800" b="0"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3765000910"/>
                  </a:ext>
                </a:extLst>
              </a:tr>
              <a:tr h="479120">
                <a:tc>
                  <a:txBody>
                    <a:bodyPr/>
                    <a:lstStyle/>
                    <a:p>
                      <a:pPr algn="ctr" fontAlgn="b">
                        <a:buNone/>
                      </a:pPr>
                      <a:r>
                        <a:rPr lang="en-US" sz="2800" u="none" strike="noStrike" dirty="0">
                          <a:effectLst/>
                        </a:rPr>
                        <a:t>SE(500)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effectLst/>
                        </a:rPr>
                        <a:t>HQ(150)</a:t>
                      </a:r>
                      <a:endParaRPr lang="en-US" sz="2800" b="0"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3759990263"/>
                  </a:ext>
                </a:extLst>
              </a:tr>
              <a:tr h="479120">
                <a:tc>
                  <a:txBody>
                    <a:bodyPr/>
                    <a:lstStyle/>
                    <a:p>
                      <a:pPr algn="ctr" fontAlgn="b">
                        <a:buNone/>
                      </a:pPr>
                      <a:r>
                        <a:rPr lang="en-US" sz="2800" u="none" strike="noStrike" dirty="0">
                          <a:effectLst/>
                        </a:rPr>
                        <a:t>SF(600)</a:t>
                      </a:r>
                      <a:endParaRPr lang="en-US" sz="2800" b="0" i="0" u="none" strike="noStrike" dirty="0">
                        <a:solidFill>
                          <a:srgbClr val="000000"/>
                        </a:solidFill>
                        <a:effectLst/>
                        <a:latin typeface="Calibri" panose="020F0502020204030204" pitchFamily="34" charset="0"/>
                      </a:endParaRPr>
                    </a:p>
                  </a:txBody>
                  <a:tcPr marL="5443" marR="5443" marT="5443" marB="0" anchor="b"/>
                </a:tc>
                <a:tc>
                  <a:txBody>
                    <a:bodyPr/>
                    <a:lstStyle/>
                    <a:p>
                      <a:pPr algn="ctr" fontAlgn="b">
                        <a:buNone/>
                      </a:pPr>
                      <a:r>
                        <a:rPr lang="en-US" sz="2800" u="none" strike="noStrike" dirty="0">
                          <a:effectLst/>
                        </a:rPr>
                        <a:t>HT(450)</a:t>
                      </a:r>
                      <a:endParaRPr lang="en-US" sz="2800" b="0" i="0" u="none" strike="noStrike" dirty="0">
                        <a:solidFill>
                          <a:srgbClr val="000000"/>
                        </a:solidFill>
                        <a:effectLst/>
                        <a:latin typeface="Calibri" panose="020F0502020204030204" pitchFamily="34" charset="0"/>
                      </a:endParaRPr>
                    </a:p>
                  </a:txBody>
                  <a:tcPr marL="5443" marR="5443" marT="5443" marB="0" anchor="b"/>
                </a:tc>
                <a:extLst>
                  <a:ext uri="{0D108BD9-81ED-4DB2-BD59-A6C34878D82A}">
                    <a16:rowId xmlns:a16="http://schemas.microsoft.com/office/drawing/2014/main" val="202017729"/>
                  </a:ext>
                </a:extLst>
              </a:tr>
            </a:tbl>
          </a:graphicData>
        </a:graphic>
      </p:graphicFrame>
    </p:spTree>
    <p:extLst>
      <p:ext uri="{BB962C8B-B14F-4D97-AF65-F5344CB8AC3E}">
        <p14:creationId xmlns:p14="http://schemas.microsoft.com/office/powerpoint/2010/main" val="7838584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3188</TotalTime>
  <Words>4605</Words>
  <Application>Microsoft Office PowerPoint</Application>
  <PresentationFormat>Widescreen</PresentationFormat>
  <Paragraphs>325</Paragraphs>
  <Slides>26</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Aptos Display</vt:lpstr>
      <vt:lpstr>Arial</vt:lpstr>
      <vt:lpstr>Calibri</vt:lpstr>
      <vt:lpstr>Office Theme</vt:lpstr>
      <vt:lpstr>ABM Based Micro Lecture 4: Rebuilding Supply and Demand from Agents</vt:lpstr>
      <vt:lpstr>Goals of Lecture 4</vt:lpstr>
      <vt:lpstr>Housing Rentals: A Familiar S&amp;D Example</vt:lpstr>
      <vt:lpstr>Putting in the Agents Means Restoring Agency</vt:lpstr>
      <vt:lpstr>Describing Agent Behavior:  Reservation Prices</vt:lpstr>
      <vt:lpstr>Building our Simple ABM</vt:lpstr>
      <vt:lpstr>To Simulate the Market, We Need Rules</vt:lpstr>
      <vt:lpstr>Day 1: Rules for the First Simulation</vt:lpstr>
      <vt:lpstr>First Step: Random Matchup</vt:lpstr>
      <vt:lpstr>1st  Pair: SA(100) &amp; HS(350)=&gt;No Deal</vt:lpstr>
      <vt:lpstr>2nd Pair SB(200) &amp; HP(50) =&gt; 100</vt:lpstr>
      <vt:lpstr>3rd Pair SC(300) &amp; HR(250) =&gt; 290</vt:lpstr>
      <vt:lpstr>4th Pair SD(400) &amp; HU(550) =&gt; No Deal</vt:lpstr>
      <vt:lpstr>5th Pair: SE(500)  &amp; HQ(150)  =&gt; 180</vt:lpstr>
      <vt:lpstr>6th Pair: SF(600) &amp; HT(450)  =&gt; 590</vt:lpstr>
      <vt:lpstr>Day 1: A Realistic Outcome – but not S&amp;D</vt:lpstr>
      <vt:lpstr>How to Get to S&amp;D Equilibrium?</vt:lpstr>
      <vt:lpstr>Modeling Strategy</vt:lpstr>
      <vt:lpstr>Three Rules</vt:lpstr>
      <vt:lpstr>Effect of Competition:  Move Prices to the Next Constraint</vt:lpstr>
      <vt:lpstr>Round 1 Rents: 100, 180, 290, 590. Low Rents Attract Out-of-Market Students</vt:lpstr>
      <vt:lpstr>Round 2 Rents: 210, 210, 290, 590 High Rents attract Homeowner Offers</vt:lpstr>
      <vt:lpstr>Round 3 Rents: 210, 210, 290, 440 Students with High Rents Bid for Cheaper Rooms</vt:lpstr>
      <vt:lpstr>Final Outcome: S&amp;D Equilibrium Reached</vt:lpstr>
      <vt:lpstr>What Did It Take, to get S&amp;D?</vt:lpstr>
      <vt:lpstr>Related Materials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Asad Zaman</dc:creator>
  <cp:lastModifiedBy>Asad Zaman</cp:lastModifiedBy>
  <cp:revision>3</cp:revision>
  <dcterms:created xsi:type="dcterms:W3CDTF">2026-06-02T23:56:58Z</dcterms:created>
  <dcterms:modified xsi:type="dcterms:W3CDTF">2026-06-07T14:04:56Z</dcterms:modified>
</cp:coreProperties>
</file>