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64" r:id="rId4"/>
    <p:sldId id="259" r:id="rId5"/>
    <p:sldId id="260" r:id="rId6"/>
    <p:sldId id="272" r:id="rId7"/>
    <p:sldId id="258" r:id="rId8"/>
    <p:sldId id="263" r:id="rId9"/>
    <p:sldId id="265" r:id="rId10"/>
    <p:sldId id="273" r:id="rId11"/>
    <p:sldId id="266" r:id="rId12"/>
    <p:sldId id="267" r:id="rId13"/>
    <p:sldId id="268" r:id="rId14"/>
    <p:sldId id="274" r:id="rId15"/>
    <p:sldId id="269" r:id="rId16"/>
    <p:sldId id="270" r:id="rId17"/>
    <p:sldId id="276" r:id="rId18"/>
    <p:sldId id="261" r:id="rId19"/>
    <p:sldId id="277" r:id="rId20"/>
    <p:sldId id="278" r:id="rId21"/>
    <p:sldId id="279" r:id="rId22"/>
    <p:sldId id="280" r:id="rId23"/>
    <p:sldId id="281" r:id="rId24"/>
    <p:sldId id="28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7" autoAdjust="0"/>
    <p:restoredTop sz="94660"/>
  </p:normalViewPr>
  <p:slideViewPr>
    <p:cSldViewPr snapToGrid="0">
      <p:cViewPr varScale="1">
        <p:scale>
          <a:sx n="73" d="100"/>
          <a:sy n="73" d="100"/>
        </p:scale>
        <p:origin x="60" y="9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DCDB3-4715-4679-84A0-B2702A7795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02DCB2-912F-4A77-8A85-E4C788E9B6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8C224F-E7CB-4090-B1A0-BE37D8DC4FD9}"/>
              </a:ext>
            </a:extLst>
          </p:cNvPr>
          <p:cNvSpPr>
            <a:spLocks noGrp="1"/>
          </p:cNvSpPr>
          <p:nvPr>
            <p:ph type="dt" sz="half" idx="10"/>
          </p:nvPr>
        </p:nvSpPr>
        <p:spPr/>
        <p:txBody>
          <a:bodyPr/>
          <a:lstStyle/>
          <a:p>
            <a:fld id="{188DD81D-2E12-4CD1-A022-C6E3E59A8A89}" type="datetimeFigureOut">
              <a:rPr lang="en-US" smtClean="0"/>
              <a:t>1/30/2021</a:t>
            </a:fld>
            <a:endParaRPr lang="en-US"/>
          </a:p>
        </p:txBody>
      </p:sp>
      <p:sp>
        <p:nvSpPr>
          <p:cNvPr id="5" name="Footer Placeholder 4">
            <a:extLst>
              <a:ext uri="{FF2B5EF4-FFF2-40B4-BE49-F238E27FC236}">
                <a16:creationId xmlns:a16="http://schemas.microsoft.com/office/drawing/2014/main" id="{693D64F7-85AD-485E-98A4-FE7FBE23AA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79A4A5-B60B-4174-B8F3-D5E8AE20F7BF}"/>
              </a:ext>
            </a:extLst>
          </p:cNvPr>
          <p:cNvSpPr>
            <a:spLocks noGrp="1"/>
          </p:cNvSpPr>
          <p:nvPr>
            <p:ph type="sldNum" sz="quarter" idx="12"/>
          </p:nvPr>
        </p:nvSpPr>
        <p:spPr/>
        <p:txBody>
          <a:bodyPr/>
          <a:lstStyle/>
          <a:p>
            <a:fld id="{B76252C6-F1D8-4A1D-9F9A-DA708EA84B85}" type="slidenum">
              <a:rPr lang="en-US" smtClean="0"/>
              <a:t>‹#›</a:t>
            </a:fld>
            <a:endParaRPr lang="en-US"/>
          </a:p>
        </p:txBody>
      </p:sp>
    </p:spTree>
    <p:extLst>
      <p:ext uri="{BB962C8B-B14F-4D97-AF65-F5344CB8AC3E}">
        <p14:creationId xmlns:p14="http://schemas.microsoft.com/office/powerpoint/2010/main" val="1925265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26A43-12A2-4BD9-BB77-3EBD7C014C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E1EE9A-87B3-4558-ACB6-7A9BF1CF19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5AADFD-5190-4E36-8C30-D40F5C298814}"/>
              </a:ext>
            </a:extLst>
          </p:cNvPr>
          <p:cNvSpPr>
            <a:spLocks noGrp="1"/>
          </p:cNvSpPr>
          <p:nvPr>
            <p:ph type="dt" sz="half" idx="10"/>
          </p:nvPr>
        </p:nvSpPr>
        <p:spPr/>
        <p:txBody>
          <a:bodyPr/>
          <a:lstStyle/>
          <a:p>
            <a:fld id="{188DD81D-2E12-4CD1-A022-C6E3E59A8A89}" type="datetimeFigureOut">
              <a:rPr lang="en-US" smtClean="0"/>
              <a:t>1/30/2021</a:t>
            </a:fld>
            <a:endParaRPr lang="en-US"/>
          </a:p>
        </p:txBody>
      </p:sp>
      <p:sp>
        <p:nvSpPr>
          <p:cNvPr id="5" name="Footer Placeholder 4">
            <a:extLst>
              <a:ext uri="{FF2B5EF4-FFF2-40B4-BE49-F238E27FC236}">
                <a16:creationId xmlns:a16="http://schemas.microsoft.com/office/drawing/2014/main" id="{072221E0-C28D-493F-91C2-D5E4C87DC7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A4AD00-8E3E-4356-8723-F093F4FBF6E7}"/>
              </a:ext>
            </a:extLst>
          </p:cNvPr>
          <p:cNvSpPr>
            <a:spLocks noGrp="1"/>
          </p:cNvSpPr>
          <p:nvPr>
            <p:ph type="sldNum" sz="quarter" idx="12"/>
          </p:nvPr>
        </p:nvSpPr>
        <p:spPr/>
        <p:txBody>
          <a:bodyPr/>
          <a:lstStyle/>
          <a:p>
            <a:fld id="{B76252C6-F1D8-4A1D-9F9A-DA708EA84B85}" type="slidenum">
              <a:rPr lang="en-US" smtClean="0"/>
              <a:t>‹#›</a:t>
            </a:fld>
            <a:endParaRPr lang="en-US"/>
          </a:p>
        </p:txBody>
      </p:sp>
    </p:spTree>
    <p:extLst>
      <p:ext uri="{BB962C8B-B14F-4D97-AF65-F5344CB8AC3E}">
        <p14:creationId xmlns:p14="http://schemas.microsoft.com/office/powerpoint/2010/main" val="3767477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E6BB7-6CD9-405B-BDD3-212FC5A827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73EC0DA-DCDA-4E90-974E-966C2C7755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26385B-97E7-429F-B9B8-6113FBC1989E}"/>
              </a:ext>
            </a:extLst>
          </p:cNvPr>
          <p:cNvSpPr>
            <a:spLocks noGrp="1"/>
          </p:cNvSpPr>
          <p:nvPr>
            <p:ph type="dt" sz="half" idx="10"/>
          </p:nvPr>
        </p:nvSpPr>
        <p:spPr/>
        <p:txBody>
          <a:bodyPr/>
          <a:lstStyle/>
          <a:p>
            <a:fld id="{188DD81D-2E12-4CD1-A022-C6E3E59A8A89}" type="datetimeFigureOut">
              <a:rPr lang="en-US" smtClean="0"/>
              <a:t>1/30/2021</a:t>
            </a:fld>
            <a:endParaRPr lang="en-US"/>
          </a:p>
        </p:txBody>
      </p:sp>
      <p:sp>
        <p:nvSpPr>
          <p:cNvPr id="5" name="Footer Placeholder 4">
            <a:extLst>
              <a:ext uri="{FF2B5EF4-FFF2-40B4-BE49-F238E27FC236}">
                <a16:creationId xmlns:a16="http://schemas.microsoft.com/office/drawing/2014/main" id="{256133EF-6CFB-4A3A-85B2-70853D5C68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419A5D-3938-4E87-896D-BA1B4ED9565F}"/>
              </a:ext>
            </a:extLst>
          </p:cNvPr>
          <p:cNvSpPr>
            <a:spLocks noGrp="1"/>
          </p:cNvSpPr>
          <p:nvPr>
            <p:ph type="sldNum" sz="quarter" idx="12"/>
          </p:nvPr>
        </p:nvSpPr>
        <p:spPr/>
        <p:txBody>
          <a:bodyPr/>
          <a:lstStyle/>
          <a:p>
            <a:fld id="{B76252C6-F1D8-4A1D-9F9A-DA708EA84B85}" type="slidenum">
              <a:rPr lang="en-US" smtClean="0"/>
              <a:t>‹#›</a:t>
            </a:fld>
            <a:endParaRPr lang="en-US"/>
          </a:p>
        </p:txBody>
      </p:sp>
    </p:spTree>
    <p:extLst>
      <p:ext uri="{BB962C8B-B14F-4D97-AF65-F5344CB8AC3E}">
        <p14:creationId xmlns:p14="http://schemas.microsoft.com/office/powerpoint/2010/main" val="2834177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EF321-9119-4B7C-A059-8EBC64F146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641845-8103-465F-97F6-43A4B236A3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2961C9-8AEC-4F2B-9105-5D1AC4D6D2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ACFBAF-2013-475C-B752-E0C0F12E9A73}"/>
              </a:ext>
            </a:extLst>
          </p:cNvPr>
          <p:cNvSpPr>
            <a:spLocks noGrp="1"/>
          </p:cNvSpPr>
          <p:nvPr>
            <p:ph type="dt" sz="half" idx="10"/>
          </p:nvPr>
        </p:nvSpPr>
        <p:spPr/>
        <p:txBody>
          <a:bodyPr/>
          <a:lstStyle/>
          <a:p>
            <a:fld id="{188DD81D-2E12-4CD1-A022-C6E3E59A8A89}" type="datetimeFigureOut">
              <a:rPr lang="en-US" smtClean="0"/>
              <a:t>1/30/2021</a:t>
            </a:fld>
            <a:endParaRPr lang="en-US"/>
          </a:p>
        </p:txBody>
      </p:sp>
      <p:sp>
        <p:nvSpPr>
          <p:cNvPr id="6" name="Footer Placeholder 5">
            <a:extLst>
              <a:ext uri="{FF2B5EF4-FFF2-40B4-BE49-F238E27FC236}">
                <a16:creationId xmlns:a16="http://schemas.microsoft.com/office/drawing/2014/main" id="{01ECFE56-5B48-4BA1-9871-F1C43B77FA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2A1907-92C8-477A-88A2-266097FC31D1}"/>
              </a:ext>
            </a:extLst>
          </p:cNvPr>
          <p:cNvSpPr>
            <a:spLocks noGrp="1"/>
          </p:cNvSpPr>
          <p:nvPr>
            <p:ph type="sldNum" sz="quarter" idx="12"/>
          </p:nvPr>
        </p:nvSpPr>
        <p:spPr/>
        <p:txBody>
          <a:bodyPr/>
          <a:lstStyle/>
          <a:p>
            <a:fld id="{B76252C6-F1D8-4A1D-9F9A-DA708EA84B85}" type="slidenum">
              <a:rPr lang="en-US" smtClean="0"/>
              <a:t>‹#›</a:t>
            </a:fld>
            <a:endParaRPr lang="en-US"/>
          </a:p>
        </p:txBody>
      </p:sp>
    </p:spTree>
    <p:extLst>
      <p:ext uri="{BB962C8B-B14F-4D97-AF65-F5344CB8AC3E}">
        <p14:creationId xmlns:p14="http://schemas.microsoft.com/office/powerpoint/2010/main" val="2770153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9DA1B-9F51-4A12-9CA1-17028E59A7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B739F2-7199-4E34-A7D1-49D190FF84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F57568-122A-4664-A3F4-92E276F79E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629DB1-69CF-41C0-8B42-E88AB015E4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7E52C5-136B-493A-9FFA-8AC24C6A91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CD789C-1A0A-4E77-9AB8-6ED4AD578524}"/>
              </a:ext>
            </a:extLst>
          </p:cNvPr>
          <p:cNvSpPr>
            <a:spLocks noGrp="1"/>
          </p:cNvSpPr>
          <p:nvPr>
            <p:ph type="dt" sz="half" idx="10"/>
          </p:nvPr>
        </p:nvSpPr>
        <p:spPr/>
        <p:txBody>
          <a:bodyPr/>
          <a:lstStyle/>
          <a:p>
            <a:fld id="{188DD81D-2E12-4CD1-A022-C6E3E59A8A89}" type="datetimeFigureOut">
              <a:rPr lang="en-US" smtClean="0"/>
              <a:t>1/30/2021</a:t>
            </a:fld>
            <a:endParaRPr lang="en-US"/>
          </a:p>
        </p:txBody>
      </p:sp>
      <p:sp>
        <p:nvSpPr>
          <p:cNvPr id="8" name="Footer Placeholder 7">
            <a:extLst>
              <a:ext uri="{FF2B5EF4-FFF2-40B4-BE49-F238E27FC236}">
                <a16:creationId xmlns:a16="http://schemas.microsoft.com/office/drawing/2014/main" id="{196784B1-3B7D-43B0-AA21-1A73B8B5BD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95407D-2F3E-4927-9A6B-E3E2509EE325}"/>
              </a:ext>
            </a:extLst>
          </p:cNvPr>
          <p:cNvSpPr>
            <a:spLocks noGrp="1"/>
          </p:cNvSpPr>
          <p:nvPr>
            <p:ph type="sldNum" sz="quarter" idx="12"/>
          </p:nvPr>
        </p:nvSpPr>
        <p:spPr/>
        <p:txBody>
          <a:bodyPr/>
          <a:lstStyle/>
          <a:p>
            <a:fld id="{B76252C6-F1D8-4A1D-9F9A-DA708EA84B85}" type="slidenum">
              <a:rPr lang="en-US" smtClean="0"/>
              <a:t>‹#›</a:t>
            </a:fld>
            <a:endParaRPr lang="en-US"/>
          </a:p>
        </p:txBody>
      </p:sp>
    </p:spTree>
    <p:extLst>
      <p:ext uri="{BB962C8B-B14F-4D97-AF65-F5344CB8AC3E}">
        <p14:creationId xmlns:p14="http://schemas.microsoft.com/office/powerpoint/2010/main" val="2739664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922E1-1662-4D88-8926-667039E65F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EE708F-8354-495C-BD7C-8FCABFE3EA93}"/>
              </a:ext>
            </a:extLst>
          </p:cNvPr>
          <p:cNvSpPr>
            <a:spLocks noGrp="1"/>
          </p:cNvSpPr>
          <p:nvPr>
            <p:ph type="dt" sz="half" idx="10"/>
          </p:nvPr>
        </p:nvSpPr>
        <p:spPr/>
        <p:txBody>
          <a:bodyPr/>
          <a:lstStyle/>
          <a:p>
            <a:fld id="{188DD81D-2E12-4CD1-A022-C6E3E59A8A89}" type="datetimeFigureOut">
              <a:rPr lang="en-US" smtClean="0"/>
              <a:t>1/30/2021</a:t>
            </a:fld>
            <a:endParaRPr lang="en-US"/>
          </a:p>
        </p:txBody>
      </p:sp>
      <p:sp>
        <p:nvSpPr>
          <p:cNvPr id="4" name="Footer Placeholder 3">
            <a:extLst>
              <a:ext uri="{FF2B5EF4-FFF2-40B4-BE49-F238E27FC236}">
                <a16:creationId xmlns:a16="http://schemas.microsoft.com/office/drawing/2014/main" id="{6323E7AE-89B5-4FF8-BD1E-716AE355E5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ED1F23-7C41-4B2F-93AB-03ABC8DC411D}"/>
              </a:ext>
            </a:extLst>
          </p:cNvPr>
          <p:cNvSpPr>
            <a:spLocks noGrp="1"/>
          </p:cNvSpPr>
          <p:nvPr>
            <p:ph type="sldNum" sz="quarter" idx="12"/>
          </p:nvPr>
        </p:nvSpPr>
        <p:spPr/>
        <p:txBody>
          <a:bodyPr/>
          <a:lstStyle/>
          <a:p>
            <a:fld id="{B76252C6-F1D8-4A1D-9F9A-DA708EA84B85}" type="slidenum">
              <a:rPr lang="en-US" smtClean="0"/>
              <a:t>‹#›</a:t>
            </a:fld>
            <a:endParaRPr lang="en-US"/>
          </a:p>
        </p:txBody>
      </p:sp>
    </p:spTree>
    <p:extLst>
      <p:ext uri="{BB962C8B-B14F-4D97-AF65-F5344CB8AC3E}">
        <p14:creationId xmlns:p14="http://schemas.microsoft.com/office/powerpoint/2010/main" val="2304439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FD2E56-23A5-480D-91AE-C274E56F65C3}"/>
              </a:ext>
            </a:extLst>
          </p:cNvPr>
          <p:cNvSpPr>
            <a:spLocks noGrp="1"/>
          </p:cNvSpPr>
          <p:nvPr>
            <p:ph type="dt" sz="half" idx="10"/>
          </p:nvPr>
        </p:nvSpPr>
        <p:spPr/>
        <p:txBody>
          <a:bodyPr/>
          <a:lstStyle/>
          <a:p>
            <a:fld id="{188DD81D-2E12-4CD1-A022-C6E3E59A8A89}" type="datetimeFigureOut">
              <a:rPr lang="en-US" smtClean="0"/>
              <a:t>1/30/2021</a:t>
            </a:fld>
            <a:endParaRPr lang="en-US"/>
          </a:p>
        </p:txBody>
      </p:sp>
      <p:sp>
        <p:nvSpPr>
          <p:cNvPr id="3" name="Footer Placeholder 2">
            <a:extLst>
              <a:ext uri="{FF2B5EF4-FFF2-40B4-BE49-F238E27FC236}">
                <a16:creationId xmlns:a16="http://schemas.microsoft.com/office/drawing/2014/main" id="{A1159023-65A3-4786-9FC0-B71B142C43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6D48D8-59E7-495B-887B-C941F371F233}"/>
              </a:ext>
            </a:extLst>
          </p:cNvPr>
          <p:cNvSpPr>
            <a:spLocks noGrp="1"/>
          </p:cNvSpPr>
          <p:nvPr>
            <p:ph type="sldNum" sz="quarter" idx="12"/>
          </p:nvPr>
        </p:nvSpPr>
        <p:spPr/>
        <p:txBody>
          <a:bodyPr/>
          <a:lstStyle/>
          <a:p>
            <a:fld id="{B76252C6-F1D8-4A1D-9F9A-DA708EA84B85}" type="slidenum">
              <a:rPr lang="en-US" smtClean="0"/>
              <a:t>‹#›</a:t>
            </a:fld>
            <a:endParaRPr lang="en-US"/>
          </a:p>
        </p:txBody>
      </p:sp>
    </p:spTree>
    <p:extLst>
      <p:ext uri="{BB962C8B-B14F-4D97-AF65-F5344CB8AC3E}">
        <p14:creationId xmlns:p14="http://schemas.microsoft.com/office/powerpoint/2010/main" val="2008512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5E05-BEB4-476B-8C50-9747AB0F94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B35A79-FAAB-42F8-BA48-E8876D452F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51EEDD-5381-4CA4-937E-57FEEA0088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4AC5AE-BB4F-4817-9C5C-5E8A3CCE63C8}"/>
              </a:ext>
            </a:extLst>
          </p:cNvPr>
          <p:cNvSpPr>
            <a:spLocks noGrp="1"/>
          </p:cNvSpPr>
          <p:nvPr>
            <p:ph type="dt" sz="half" idx="10"/>
          </p:nvPr>
        </p:nvSpPr>
        <p:spPr/>
        <p:txBody>
          <a:bodyPr/>
          <a:lstStyle/>
          <a:p>
            <a:fld id="{188DD81D-2E12-4CD1-A022-C6E3E59A8A89}" type="datetimeFigureOut">
              <a:rPr lang="en-US" smtClean="0"/>
              <a:t>1/30/2021</a:t>
            </a:fld>
            <a:endParaRPr lang="en-US"/>
          </a:p>
        </p:txBody>
      </p:sp>
      <p:sp>
        <p:nvSpPr>
          <p:cNvPr id="6" name="Footer Placeholder 5">
            <a:extLst>
              <a:ext uri="{FF2B5EF4-FFF2-40B4-BE49-F238E27FC236}">
                <a16:creationId xmlns:a16="http://schemas.microsoft.com/office/drawing/2014/main" id="{E750AE9A-157B-4A74-91C7-6BDD2D5CA5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913D3C-FB0F-427C-A3C4-A2255611BDD1}"/>
              </a:ext>
            </a:extLst>
          </p:cNvPr>
          <p:cNvSpPr>
            <a:spLocks noGrp="1"/>
          </p:cNvSpPr>
          <p:nvPr>
            <p:ph type="sldNum" sz="quarter" idx="12"/>
          </p:nvPr>
        </p:nvSpPr>
        <p:spPr/>
        <p:txBody>
          <a:bodyPr/>
          <a:lstStyle/>
          <a:p>
            <a:fld id="{B76252C6-F1D8-4A1D-9F9A-DA708EA84B85}" type="slidenum">
              <a:rPr lang="en-US" smtClean="0"/>
              <a:t>‹#›</a:t>
            </a:fld>
            <a:endParaRPr lang="en-US"/>
          </a:p>
        </p:txBody>
      </p:sp>
    </p:spTree>
    <p:extLst>
      <p:ext uri="{BB962C8B-B14F-4D97-AF65-F5344CB8AC3E}">
        <p14:creationId xmlns:p14="http://schemas.microsoft.com/office/powerpoint/2010/main" val="2622822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04266-5FBC-49D2-85CE-566A73CB63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A7A9FC-8BBD-48AA-92C3-07AD7E6FDB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6F98D6-FDF7-4A92-AFE4-6EF6D8D021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34432C-E8BA-4BEA-8A77-30652A2AD5A0}"/>
              </a:ext>
            </a:extLst>
          </p:cNvPr>
          <p:cNvSpPr>
            <a:spLocks noGrp="1"/>
          </p:cNvSpPr>
          <p:nvPr>
            <p:ph type="dt" sz="half" idx="10"/>
          </p:nvPr>
        </p:nvSpPr>
        <p:spPr/>
        <p:txBody>
          <a:bodyPr/>
          <a:lstStyle/>
          <a:p>
            <a:fld id="{188DD81D-2E12-4CD1-A022-C6E3E59A8A89}" type="datetimeFigureOut">
              <a:rPr lang="en-US" smtClean="0"/>
              <a:t>1/30/2021</a:t>
            </a:fld>
            <a:endParaRPr lang="en-US"/>
          </a:p>
        </p:txBody>
      </p:sp>
      <p:sp>
        <p:nvSpPr>
          <p:cNvPr id="6" name="Footer Placeholder 5">
            <a:extLst>
              <a:ext uri="{FF2B5EF4-FFF2-40B4-BE49-F238E27FC236}">
                <a16:creationId xmlns:a16="http://schemas.microsoft.com/office/drawing/2014/main" id="{D388A7C7-11B8-4107-8803-9136077233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B7E849-A537-47F2-BA1D-951B2E0BD70F}"/>
              </a:ext>
            </a:extLst>
          </p:cNvPr>
          <p:cNvSpPr>
            <a:spLocks noGrp="1"/>
          </p:cNvSpPr>
          <p:nvPr>
            <p:ph type="sldNum" sz="quarter" idx="12"/>
          </p:nvPr>
        </p:nvSpPr>
        <p:spPr/>
        <p:txBody>
          <a:bodyPr/>
          <a:lstStyle/>
          <a:p>
            <a:fld id="{B76252C6-F1D8-4A1D-9F9A-DA708EA84B85}" type="slidenum">
              <a:rPr lang="en-US" smtClean="0"/>
              <a:t>‹#›</a:t>
            </a:fld>
            <a:endParaRPr lang="en-US"/>
          </a:p>
        </p:txBody>
      </p:sp>
    </p:spTree>
    <p:extLst>
      <p:ext uri="{BB962C8B-B14F-4D97-AF65-F5344CB8AC3E}">
        <p14:creationId xmlns:p14="http://schemas.microsoft.com/office/powerpoint/2010/main" val="1749518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F2DED-42BC-40D2-8BF7-A292D17B8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4542071-B7B2-4211-AB72-F4EAE45ADE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B31B8C-3941-4BDD-9644-F4B1BC155E04}"/>
              </a:ext>
            </a:extLst>
          </p:cNvPr>
          <p:cNvSpPr>
            <a:spLocks noGrp="1"/>
          </p:cNvSpPr>
          <p:nvPr>
            <p:ph type="dt" sz="half" idx="10"/>
          </p:nvPr>
        </p:nvSpPr>
        <p:spPr/>
        <p:txBody>
          <a:bodyPr/>
          <a:lstStyle/>
          <a:p>
            <a:fld id="{188DD81D-2E12-4CD1-A022-C6E3E59A8A89}" type="datetimeFigureOut">
              <a:rPr lang="en-US" smtClean="0"/>
              <a:t>1/30/2021</a:t>
            </a:fld>
            <a:endParaRPr lang="en-US"/>
          </a:p>
        </p:txBody>
      </p:sp>
      <p:sp>
        <p:nvSpPr>
          <p:cNvPr id="5" name="Footer Placeholder 4">
            <a:extLst>
              <a:ext uri="{FF2B5EF4-FFF2-40B4-BE49-F238E27FC236}">
                <a16:creationId xmlns:a16="http://schemas.microsoft.com/office/drawing/2014/main" id="{213F610A-A86D-4B79-854D-7283ACD898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3BC726-26EA-4E44-A2CC-B81DD629DB61}"/>
              </a:ext>
            </a:extLst>
          </p:cNvPr>
          <p:cNvSpPr>
            <a:spLocks noGrp="1"/>
          </p:cNvSpPr>
          <p:nvPr>
            <p:ph type="sldNum" sz="quarter" idx="12"/>
          </p:nvPr>
        </p:nvSpPr>
        <p:spPr/>
        <p:txBody>
          <a:bodyPr/>
          <a:lstStyle/>
          <a:p>
            <a:fld id="{B76252C6-F1D8-4A1D-9F9A-DA708EA84B85}" type="slidenum">
              <a:rPr lang="en-US" smtClean="0"/>
              <a:t>‹#›</a:t>
            </a:fld>
            <a:endParaRPr lang="en-US"/>
          </a:p>
        </p:txBody>
      </p:sp>
    </p:spTree>
    <p:extLst>
      <p:ext uri="{BB962C8B-B14F-4D97-AF65-F5344CB8AC3E}">
        <p14:creationId xmlns:p14="http://schemas.microsoft.com/office/powerpoint/2010/main" val="227192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AB6EF4-A804-4110-9FAE-8757AC99AE7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F59E75-BD7B-4F7E-B503-5F8AE284A2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4B75A9-5A57-44EB-92A2-B1FD5F5BAEEE}"/>
              </a:ext>
            </a:extLst>
          </p:cNvPr>
          <p:cNvSpPr>
            <a:spLocks noGrp="1"/>
          </p:cNvSpPr>
          <p:nvPr>
            <p:ph type="dt" sz="half" idx="10"/>
          </p:nvPr>
        </p:nvSpPr>
        <p:spPr/>
        <p:txBody>
          <a:bodyPr/>
          <a:lstStyle/>
          <a:p>
            <a:fld id="{188DD81D-2E12-4CD1-A022-C6E3E59A8A89}" type="datetimeFigureOut">
              <a:rPr lang="en-US" smtClean="0"/>
              <a:t>1/30/2021</a:t>
            </a:fld>
            <a:endParaRPr lang="en-US"/>
          </a:p>
        </p:txBody>
      </p:sp>
      <p:sp>
        <p:nvSpPr>
          <p:cNvPr id="5" name="Footer Placeholder 4">
            <a:extLst>
              <a:ext uri="{FF2B5EF4-FFF2-40B4-BE49-F238E27FC236}">
                <a16:creationId xmlns:a16="http://schemas.microsoft.com/office/drawing/2014/main" id="{72791B21-8A16-4164-AD18-23019A4C79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45217C-4B8A-474F-8791-0953A40D1F21}"/>
              </a:ext>
            </a:extLst>
          </p:cNvPr>
          <p:cNvSpPr>
            <a:spLocks noGrp="1"/>
          </p:cNvSpPr>
          <p:nvPr>
            <p:ph type="sldNum" sz="quarter" idx="12"/>
          </p:nvPr>
        </p:nvSpPr>
        <p:spPr/>
        <p:txBody>
          <a:bodyPr/>
          <a:lstStyle/>
          <a:p>
            <a:fld id="{B76252C6-F1D8-4A1D-9F9A-DA708EA84B85}" type="slidenum">
              <a:rPr lang="en-US" smtClean="0"/>
              <a:t>‹#›</a:t>
            </a:fld>
            <a:endParaRPr lang="en-US"/>
          </a:p>
        </p:txBody>
      </p:sp>
    </p:spTree>
    <p:extLst>
      <p:ext uri="{BB962C8B-B14F-4D97-AF65-F5344CB8AC3E}">
        <p14:creationId xmlns:p14="http://schemas.microsoft.com/office/powerpoint/2010/main" val="3995866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5F0AFF-BC27-4CD6-9B40-C747BBFA5B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0425BF-9141-4A3B-9A71-2F6FB3FF45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805B89-857F-4A87-95EB-1E15421A50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8DD81D-2E12-4CD1-A022-C6E3E59A8A89}" type="datetimeFigureOut">
              <a:rPr lang="en-US" smtClean="0"/>
              <a:t>1/30/2021</a:t>
            </a:fld>
            <a:endParaRPr lang="en-US"/>
          </a:p>
        </p:txBody>
      </p:sp>
      <p:sp>
        <p:nvSpPr>
          <p:cNvPr id="5" name="Footer Placeholder 4">
            <a:extLst>
              <a:ext uri="{FF2B5EF4-FFF2-40B4-BE49-F238E27FC236}">
                <a16:creationId xmlns:a16="http://schemas.microsoft.com/office/drawing/2014/main" id="{B8E7873F-8B9A-4C5F-BA82-9D01B810CF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CFBC4A-27B8-48F5-84DF-FBC71ABA91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6252C6-F1D8-4A1D-9F9A-DA708EA84B85}" type="slidenum">
              <a:rPr lang="en-US" smtClean="0"/>
              <a:t>‹#›</a:t>
            </a:fld>
            <a:endParaRPr lang="en-US"/>
          </a:p>
        </p:txBody>
      </p:sp>
    </p:spTree>
    <p:extLst>
      <p:ext uri="{BB962C8B-B14F-4D97-AF65-F5344CB8AC3E}">
        <p14:creationId xmlns:p14="http://schemas.microsoft.com/office/powerpoint/2010/main" val="1031802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8E591-AB0A-489E-8CFF-BEF84D58CF91}"/>
              </a:ext>
            </a:extLst>
          </p:cNvPr>
          <p:cNvSpPr>
            <a:spLocks noGrp="1"/>
          </p:cNvSpPr>
          <p:nvPr>
            <p:ph type="ctrTitle"/>
          </p:nvPr>
        </p:nvSpPr>
        <p:spPr/>
        <p:txBody>
          <a:bodyPr/>
          <a:lstStyle/>
          <a:p>
            <a:r>
              <a:rPr lang="en-US" dirty="0"/>
              <a:t>Islamic Worldview</a:t>
            </a:r>
          </a:p>
        </p:txBody>
      </p:sp>
      <p:sp>
        <p:nvSpPr>
          <p:cNvPr id="3" name="Subtitle 2">
            <a:extLst>
              <a:ext uri="{FF2B5EF4-FFF2-40B4-BE49-F238E27FC236}">
                <a16:creationId xmlns:a16="http://schemas.microsoft.com/office/drawing/2014/main" id="{4AD36B55-26F6-4248-8457-3ACB3B3E2233}"/>
              </a:ext>
            </a:extLst>
          </p:cNvPr>
          <p:cNvSpPr>
            <a:spLocks noGrp="1"/>
          </p:cNvSpPr>
          <p:nvPr>
            <p:ph type="subTitle" idx="1"/>
          </p:nvPr>
        </p:nvSpPr>
        <p:spPr/>
        <p:txBody>
          <a:bodyPr/>
          <a:lstStyle/>
          <a:p>
            <a:r>
              <a:rPr lang="en-US" dirty="0"/>
              <a:t>Dr. Asad Zaman</a:t>
            </a:r>
          </a:p>
          <a:p>
            <a:r>
              <a:rPr lang="en-US" dirty="0" err="1"/>
              <a:t>Thinklink</a:t>
            </a:r>
            <a:r>
              <a:rPr lang="en-US" dirty="0"/>
              <a:t>: Lecture 2 on How to Launch An Islamic Revival?</a:t>
            </a:r>
          </a:p>
          <a:p>
            <a:r>
              <a:rPr lang="en-US" dirty="0"/>
              <a:t>31 Jan 2021</a:t>
            </a:r>
          </a:p>
        </p:txBody>
      </p:sp>
    </p:spTree>
    <p:extLst>
      <p:ext uri="{BB962C8B-B14F-4D97-AF65-F5344CB8AC3E}">
        <p14:creationId xmlns:p14="http://schemas.microsoft.com/office/powerpoint/2010/main" val="314973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A5EA67-2715-4F3D-8D29-DDA6F54C7A81}"/>
              </a:ext>
            </a:extLst>
          </p:cNvPr>
          <p:cNvSpPr>
            <a:spLocks noGrp="1"/>
          </p:cNvSpPr>
          <p:nvPr>
            <p:ph type="title"/>
          </p:nvPr>
        </p:nvSpPr>
        <p:spPr/>
        <p:txBody>
          <a:bodyPr/>
          <a:lstStyle/>
          <a:p>
            <a:r>
              <a:rPr lang="en-US" dirty="0"/>
              <a:t>Conflicting Worldview: Islamic &amp; Western (Eurocentric)</a:t>
            </a:r>
          </a:p>
        </p:txBody>
      </p:sp>
      <p:sp>
        <p:nvSpPr>
          <p:cNvPr id="5" name="Text Placeholder 4">
            <a:extLst>
              <a:ext uri="{FF2B5EF4-FFF2-40B4-BE49-F238E27FC236}">
                <a16:creationId xmlns:a16="http://schemas.microsoft.com/office/drawing/2014/main" id="{EE0CC0BC-697E-4986-9A66-669A07908DF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74321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AA706-47C1-4021-86C0-4F6170682569}"/>
              </a:ext>
            </a:extLst>
          </p:cNvPr>
          <p:cNvSpPr>
            <a:spLocks noGrp="1"/>
          </p:cNvSpPr>
          <p:nvPr>
            <p:ph type="title"/>
          </p:nvPr>
        </p:nvSpPr>
        <p:spPr/>
        <p:txBody>
          <a:bodyPr/>
          <a:lstStyle/>
          <a:p>
            <a:r>
              <a:rPr lang="en-US" dirty="0"/>
              <a:t>Worldview: Conceptual Framework for UNDERSTANDING the world around us</a:t>
            </a:r>
          </a:p>
        </p:txBody>
      </p:sp>
      <p:sp>
        <p:nvSpPr>
          <p:cNvPr id="3" name="Content Placeholder 2">
            <a:extLst>
              <a:ext uri="{FF2B5EF4-FFF2-40B4-BE49-F238E27FC236}">
                <a16:creationId xmlns:a16="http://schemas.microsoft.com/office/drawing/2014/main" id="{0D77BAE0-1099-4782-92E0-31ABBED240CA}"/>
              </a:ext>
            </a:extLst>
          </p:cNvPr>
          <p:cNvSpPr>
            <a:spLocks noGrp="1"/>
          </p:cNvSpPr>
          <p:nvPr>
            <p:ph idx="1"/>
          </p:nvPr>
        </p:nvSpPr>
        <p:spPr/>
        <p:txBody>
          <a:bodyPr/>
          <a:lstStyle/>
          <a:p>
            <a:pPr marL="0" indent="0">
              <a:buNone/>
            </a:pPr>
            <a:r>
              <a:rPr lang="en-US" b="0" i="0" dirty="0">
                <a:solidFill>
                  <a:srgbClr val="202124"/>
                </a:solidFill>
                <a:effectLst/>
                <a:latin typeface="arial" panose="020B0604020202020204" pitchFamily="34" charset="0"/>
              </a:rPr>
              <a:t>A </a:t>
            </a:r>
            <a:r>
              <a:rPr lang="en-US" b="1" i="0" dirty="0">
                <a:solidFill>
                  <a:srgbClr val="202124"/>
                </a:solidFill>
                <a:effectLst/>
                <a:latin typeface="arial" panose="020B0604020202020204" pitchFamily="34" charset="0"/>
              </a:rPr>
              <a:t>worldview</a:t>
            </a:r>
            <a:r>
              <a:rPr lang="en-US" b="0" i="0" dirty="0">
                <a:solidFill>
                  <a:srgbClr val="202124"/>
                </a:solidFill>
                <a:effectLst/>
                <a:latin typeface="arial" panose="020B0604020202020204" pitchFamily="34" charset="0"/>
              </a:rPr>
              <a:t> or world-view is the fundamental cognitive orientation of an individual or society encompassing the whole of the individual's or society's knowledge and point of view. A </a:t>
            </a:r>
            <a:r>
              <a:rPr lang="en-US" b="1" i="0" dirty="0">
                <a:solidFill>
                  <a:srgbClr val="202124"/>
                </a:solidFill>
                <a:effectLst/>
                <a:latin typeface="arial" panose="020B0604020202020204" pitchFamily="34" charset="0"/>
              </a:rPr>
              <a:t>worldview</a:t>
            </a:r>
            <a:r>
              <a:rPr lang="en-US" b="0" i="0" dirty="0">
                <a:solidFill>
                  <a:srgbClr val="202124"/>
                </a:solidFill>
                <a:effectLst/>
                <a:latin typeface="arial" panose="020B0604020202020204" pitchFamily="34" charset="0"/>
              </a:rPr>
              <a:t> can include natural philosophy; fundamental, existential, and normative postulates; or themes, values, emotions, and ethics.</a:t>
            </a:r>
            <a:endParaRPr lang="en-US" dirty="0"/>
          </a:p>
        </p:txBody>
      </p:sp>
    </p:spTree>
    <p:extLst>
      <p:ext uri="{BB962C8B-B14F-4D97-AF65-F5344CB8AC3E}">
        <p14:creationId xmlns:p14="http://schemas.microsoft.com/office/powerpoint/2010/main" val="3186870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B348E-3763-476F-B39A-23441DA9212D}"/>
              </a:ext>
            </a:extLst>
          </p:cNvPr>
          <p:cNvSpPr>
            <a:spLocks noGrp="1"/>
          </p:cNvSpPr>
          <p:nvPr>
            <p:ph type="title"/>
          </p:nvPr>
        </p:nvSpPr>
        <p:spPr/>
        <p:txBody>
          <a:bodyPr/>
          <a:lstStyle/>
          <a:p>
            <a:r>
              <a:rPr lang="en-US" dirty="0"/>
              <a:t>The Islamic Worldview</a:t>
            </a:r>
          </a:p>
        </p:txBody>
      </p:sp>
      <p:sp>
        <p:nvSpPr>
          <p:cNvPr id="3" name="Content Placeholder 2">
            <a:extLst>
              <a:ext uri="{FF2B5EF4-FFF2-40B4-BE49-F238E27FC236}">
                <a16:creationId xmlns:a16="http://schemas.microsoft.com/office/drawing/2014/main" id="{6B8717F9-1BAD-4187-99FB-F9A5975DEEF2}"/>
              </a:ext>
            </a:extLst>
          </p:cNvPr>
          <p:cNvSpPr>
            <a:spLocks noGrp="1"/>
          </p:cNvSpPr>
          <p:nvPr>
            <p:ph idx="1"/>
          </p:nvPr>
        </p:nvSpPr>
        <p:spPr/>
        <p:txBody>
          <a:bodyPr/>
          <a:lstStyle/>
          <a:p>
            <a:pPr marL="0" indent="0">
              <a:buNone/>
            </a:pPr>
            <a:r>
              <a:rPr lang="en-US" b="0" i="0" dirty="0">
                <a:solidFill>
                  <a:srgbClr val="373737"/>
                </a:solidFill>
                <a:effectLst/>
                <a:latin typeface="Helvetica Neue"/>
              </a:rPr>
              <a:t>The world was in darkness until the sun rose in the Arabian desert with the advent of Islam. The teachings of Islam transformed the course of history and launched a civilization which enlightened the world for a thousand years. For various reasons, there have been temporary setbacks leading to decline and degeneration among Muslims over the past few centuries. But </a:t>
            </a:r>
            <a:r>
              <a:rPr lang="en-US" b="1" i="0" dirty="0">
                <a:solidFill>
                  <a:srgbClr val="373737"/>
                </a:solidFill>
                <a:effectLst/>
                <a:latin typeface="Helvetica Neue"/>
              </a:rPr>
              <a:t>Islam contains complete and perfect guidance for all times to come</a:t>
            </a:r>
            <a:r>
              <a:rPr lang="en-US" b="0" i="0" dirty="0">
                <a:solidFill>
                  <a:srgbClr val="373737"/>
                </a:solidFill>
                <a:effectLst/>
                <a:latin typeface="Helvetica Neue"/>
              </a:rPr>
              <a:t>, and implementing the teachings of Islam today would once again lead the Muslims to world leadership, as it did for a thousand years in the past.</a:t>
            </a:r>
            <a:endParaRPr lang="en-US" dirty="0"/>
          </a:p>
        </p:txBody>
      </p:sp>
    </p:spTree>
    <p:extLst>
      <p:ext uri="{BB962C8B-B14F-4D97-AF65-F5344CB8AC3E}">
        <p14:creationId xmlns:p14="http://schemas.microsoft.com/office/powerpoint/2010/main" val="868252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47D2A-6815-4CDD-943B-41AB0205320A}"/>
              </a:ext>
            </a:extLst>
          </p:cNvPr>
          <p:cNvSpPr>
            <a:spLocks noGrp="1"/>
          </p:cNvSpPr>
          <p:nvPr>
            <p:ph type="title"/>
          </p:nvPr>
        </p:nvSpPr>
        <p:spPr/>
        <p:txBody>
          <a:bodyPr/>
          <a:lstStyle/>
          <a:p>
            <a:r>
              <a:rPr lang="en-US" dirty="0"/>
              <a:t>Western/Eurocentric Worldview</a:t>
            </a:r>
          </a:p>
        </p:txBody>
      </p:sp>
      <p:sp>
        <p:nvSpPr>
          <p:cNvPr id="3" name="Content Placeholder 2">
            <a:extLst>
              <a:ext uri="{FF2B5EF4-FFF2-40B4-BE49-F238E27FC236}">
                <a16:creationId xmlns:a16="http://schemas.microsoft.com/office/drawing/2014/main" id="{0791C6BF-F819-4FA9-8586-CF9956859C4B}"/>
              </a:ext>
            </a:extLst>
          </p:cNvPr>
          <p:cNvSpPr>
            <a:spLocks noGrp="1"/>
          </p:cNvSpPr>
          <p:nvPr>
            <p:ph idx="1"/>
          </p:nvPr>
        </p:nvSpPr>
        <p:spPr/>
        <p:txBody>
          <a:bodyPr/>
          <a:lstStyle/>
          <a:p>
            <a:pPr marL="0" indent="0">
              <a:buNone/>
            </a:pPr>
            <a:r>
              <a:rPr lang="en-US" b="0" i="0" dirty="0">
                <a:solidFill>
                  <a:srgbClr val="373737"/>
                </a:solidFill>
                <a:effectLst/>
                <a:latin typeface="Helvetica Neue"/>
              </a:rPr>
              <a:t>The world was enveloped in darkness and ignorance, until the sun of reason rose in Europe in the sixteenth century. Mankind learned to think for themselves, reject superstition, discover science and technology, and make tremendous advances in all fields of knowledge, for the first time in human history. </a:t>
            </a:r>
            <a:r>
              <a:rPr lang="en-US" b="1" i="0" dirty="0">
                <a:solidFill>
                  <a:srgbClr val="373737"/>
                </a:solidFill>
                <a:effectLst/>
                <a:latin typeface="Helvetica Neue"/>
              </a:rPr>
              <a:t>The WEST created civilization, literature, philosophy, and everything good known to mankind today.</a:t>
            </a:r>
            <a:r>
              <a:rPr lang="en-US" b="0" i="0" dirty="0">
                <a:solidFill>
                  <a:srgbClr val="373737"/>
                </a:solidFill>
                <a:effectLst/>
                <a:latin typeface="Helvetica Neue"/>
              </a:rPr>
              <a:t>  Their accomplishments have shaped the world as we know it, and far outshine those of any other civilization.</a:t>
            </a:r>
            <a:endParaRPr lang="en-US" dirty="0"/>
          </a:p>
        </p:txBody>
      </p:sp>
    </p:spTree>
    <p:extLst>
      <p:ext uri="{BB962C8B-B14F-4D97-AF65-F5344CB8AC3E}">
        <p14:creationId xmlns:p14="http://schemas.microsoft.com/office/powerpoint/2010/main" val="3371832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135936-97F8-4859-91DE-6CC78AE5713A}"/>
              </a:ext>
            </a:extLst>
          </p:cNvPr>
          <p:cNvSpPr>
            <a:spLocks noGrp="1"/>
          </p:cNvSpPr>
          <p:nvPr>
            <p:ph type="title"/>
          </p:nvPr>
        </p:nvSpPr>
        <p:spPr/>
        <p:txBody>
          <a:bodyPr/>
          <a:lstStyle/>
          <a:p>
            <a:r>
              <a:rPr lang="en-US" dirty="0"/>
              <a:t>Our Dual Heritage:</a:t>
            </a:r>
            <a:br>
              <a:rPr lang="en-US" dirty="0"/>
            </a:br>
            <a:r>
              <a:rPr lang="en-US" dirty="0"/>
              <a:t>Divides Heart &amp; Head</a:t>
            </a:r>
          </a:p>
        </p:txBody>
      </p:sp>
      <p:sp>
        <p:nvSpPr>
          <p:cNvPr id="5" name="Text Placeholder 4">
            <a:extLst>
              <a:ext uri="{FF2B5EF4-FFF2-40B4-BE49-F238E27FC236}">
                <a16:creationId xmlns:a16="http://schemas.microsoft.com/office/drawing/2014/main" id="{8B24CE46-6453-4718-93B9-DA2A08DCE3E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40279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804AC-C786-44F9-A0E3-54982B2EEED5}"/>
              </a:ext>
            </a:extLst>
          </p:cNvPr>
          <p:cNvSpPr>
            <a:spLocks noGrp="1"/>
          </p:cNvSpPr>
          <p:nvPr>
            <p:ph type="title"/>
          </p:nvPr>
        </p:nvSpPr>
        <p:spPr/>
        <p:txBody>
          <a:bodyPr/>
          <a:lstStyle/>
          <a:p>
            <a:r>
              <a:rPr lang="en-US" dirty="0"/>
              <a:t>Deep &amp; Dramatic Conflict</a:t>
            </a:r>
          </a:p>
        </p:txBody>
      </p:sp>
      <p:sp>
        <p:nvSpPr>
          <p:cNvPr id="3" name="Content Placeholder 2">
            <a:extLst>
              <a:ext uri="{FF2B5EF4-FFF2-40B4-BE49-F238E27FC236}">
                <a16:creationId xmlns:a16="http://schemas.microsoft.com/office/drawing/2014/main" id="{91896F7B-8E8A-4D84-8AE1-9395CFF2E784}"/>
              </a:ext>
            </a:extLst>
          </p:cNvPr>
          <p:cNvSpPr>
            <a:spLocks noGrp="1"/>
          </p:cNvSpPr>
          <p:nvPr>
            <p:ph idx="1"/>
          </p:nvPr>
        </p:nvSpPr>
        <p:spPr/>
        <p:txBody>
          <a:bodyPr/>
          <a:lstStyle/>
          <a:p>
            <a:pPr marL="0" indent="0">
              <a:buNone/>
            </a:pPr>
            <a:r>
              <a:rPr lang="en-US" dirty="0"/>
              <a:t>Requirement of Faith: To believe the Islamic Worldview</a:t>
            </a:r>
          </a:p>
          <a:p>
            <a:pPr marL="0" indent="0">
              <a:buNone/>
            </a:pPr>
            <a:r>
              <a:rPr lang="en-US" dirty="0"/>
              <a:t>Requirement of REASON: To believe the Eurocentric Worldview</a:t>
            </a:r>
          </a:p>
          <a:p>
            <a:pPr marL="0" indent="0">
              <a:buNone/>
            </a:pPr>
            <a:r>
              <a:rPr lang="en-US" dirty="0"/>
              <a:t>WHY?  European Civilization dominates the world. European Science and Technology drive the world. European knowledge in all fields is the most advanced. European accomplishments admired by all.</a:t>
            </a:r>
          </a:p>
          <a:p>
            <a:pPr marL="0" indent="0">
              <a:buNone/>
            </a:pPr>
            <a:r>
              <a:rPr lang="en-US" dirty="0"/>
              <a:t>WHEREAS: Islamic teachings nowhere in sight – Islamic civilization impoverished, Islamic people have low standards of conduct, no power, no knowledge of modernity, etc. etc. etc. </a:t>
            </a:r>
          </a:p>
          <a:p>
            <a:pPr marL="0" indent="0">
              <a:buNone/>
            </a:pPr>
            <a:endParaRPr lang="en-US" dirty="0"/>
          </a:p>
        </p:txBody>
      </p:sp>
    </p:spTree>
    <p:extLst>
      <p:ext uri="{BB962C8B-B14F-4D97-AF65-F5344CB8AC3E}">
        <p14:creationId xmlns:p14="http://schemas.microsoft.com/office/powerpoint/2010/main" val="1241648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BB942-BEA0-456C-BA5A-349EF11E6D40}"/>
              </a:ext>
            </a:extLst>
          </p:cNvPr>
          <p:cNvSpPr>
            <a:spLocks noGrp="1"/>
          </p:cNvSpPr>
          <p:nvPr>
            <p:ph type="title"/>
          </p:nvPr>
        </p:nvSpPr>
        <p:spPr/>
        <p:txBody>
          <a:bodyPr/>
          <a:lstStyle/>
          <a:p>
            <a:r>
              <a:rPr lang="en-US" dirty="0"/>
              <a:t>Modern education is BUILT on Eurocentric Foundations</a:t>
            </a:r>
          </a:p>
        </p:txBody>
      </p:sp>
      <p:sp>
        <p:nvSpPr>
          <p:cNvPr id="3" name="Content Placeholder 2">
            <a:extLst>
              <a:ext uri="{FF2B5EF4-FFF2-40B4-BE49-F238E27FC236}">
                <a16:creationId xmlns:a16="http://schemas.microsoft.com/office/drawing/2014/main" id="{54C1405F-4053-4406-AF93-B2E82EB7E4A5}"/>
              </a:ext>
            </a:extLst>
          </p:cNvPr>
          <p:cNvSpPr>
            <a:spLocks noGrp="1"/>
          </p:cNvSpPr>
          <p:nvPr>
            <p:ph idx="1"/>
          </p:nvPr>
        </p:nvSpPr>
        <p:spPr/>
        <p:txBody>
          <a:bodyPr/>
          <a:lstStyle/>
          <a:p>
            <a:r>
              <a:rPr lang="en-US" dirty="0"/>
              <a:t>All educated people are TRAINED to see the world with European glasses.</a:t>
            </a:r>
          </a:p>
          <a:p>
            <a:r>
              <a:rPr lang="en-US" dirty="0"/>
              <a:t>20 years of education is focused on knowledge developed by Western Civilization over past 300 years.</a:t>
            </a:r>
          </a:p>
          <a:p>
            <a:r>
              <a:rPr lang="en-US" dirty="0"/>
              <a:t>This TEACHES US, experientially, that this knowledge is essential for survival, and to get respect, today. </a:t>
            </a:r>
          </a:p>
          <a:p>
            <a:r>
              <a:rPr lang="en-US" dirty="0"/>
              <a:t>WE have been indoctrinated into believing the Eurocentric worldview</a:t>
            </a:r>
          </a:p>
          <a:p>
            <a:r>
              <a:rPr lang="en-US" dirty="0"/>
              <a:t>This makes it IMPOSSIBLE to UNDERSTAND the teachings of Islam</a:t>
            </a:r>
          </a:p>
          <a:p>
            <a:r>
              <a:rPr lang="en-US" dirty="0"/>
              <a:t>Islam came as a stranger, and will become a stranger !!  </a:t>
            </a:r>
          </a:p>
        </p:txBody>
      </p:sp>
    </p:spTree>
    <p:extLst>
      <p:ext uri="{BB962C8B-B14F-4D97-AF65-F5344CB8AC3E}">
        <p14:creationId xmlns:p14="http://schemas.microsoft.com/office/powerpoint/2010/main" val="1793576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A02B8-21A9-4C59-94D9-3A103540E431}"/>
              </a:ext>
            </a:extLst>
          </p:cNvPr>
          <p:cNvSpPr>
            <a:spLocks noGrp="1"/>
          </p:cNvSpPr>
          <p:nvPr>
            <p:ph type="title"/>
          </p:nvPr>
        </p:nvSpPr>
        <p:spPr/>
        <p:txBody>
          <a:bodyPr/>
          <a:lstStyle/>
          <a:p>
            <a:r>
              <a:rPr lang="en-US" dirty="0"/>
              <a:t>SECULAR MODERN RESOLUTION of conflict</a:t>
            </a:r>
          </a:p>
        </p:txBody>
      </p:sp>
      <p:sp>
        <p:nvSpPr>
          <p:cNvPr id="3" name="Content Placeholder 2">
            <a:extLst>
              <a:ext uri="{FF2B5EF4-FFF2-40B4-BE49-F238E27FC236}">
                <a16:creationId xmlns:a16="http://schemas.microsoft.com/office/drawing/2014/main" id="{CF3E2FC3-2A2F-48AB-8BFA-3EB02FBA5123}"/>
              </a:ext>
            </a:extLst>
          </p:cNvPr>
          <p:cNvSpPr>
            <a:spLocks noGrp="1"/>
          </p:cNvSpPr>
          <p:nvPr>
            <p:ph idx="1"/>
          </p:nvPr>
        </p:nvSpPr>
        <p:spPr/>
        <p:txBody>
          <a:bodyPr/>
          <a:lstStyle/>
          <a:p>
            <a:r>
              <a:rPr lang="en-US" dirty="0"/>
              <a:t>Acknowledge the great accomplishments of Islam</a:t>
            </a:r>
          </a:p>
          <a:p>
            <a:r>
              <a:rPr lang="en-US" dirty="0"/>
              <a:t>Islam was a set of teachings which were great for their own time.</a:t>
            </a:r>
          </a:p>
          <a:p>
            <a:r>
              <a:rPr lang="en-US" dirty="0"/>
              <a:t>Modern era has move FAR BEYOND those early stages –</a:t>
            </a:r>
          </a:p>
          <a:p>
            <a:r>
              <a:rPr lang="en-US" dirty="0"/>
              <a:t>Islamic teachings are now obsolete</a:t>
            </a:r>
          </a:p>
          <a:p>
            <a:r>
              <a:rPr lang="en-US" dirty="0"/>
              <a:t>The ONLY PATH to progress lies through acquiring Western knowledge and the fruits of Western Civilization. </a:t>
            </a:r>
          </a:p>
          <a:p>
            <a:pPr marL="0" indent="0">
              <a:buNone/>
            </a:pPr>
            <a:r>
              <a:rPr lang="en-US" dirty="0"/>
              <a:t>A Muslims CANNOT accept this resolution – BUT, we know of no ALTERNATIVE – We have no COUNTER-NARRATIVE!!  </a:t>
            </a:r>
          </a:p>
        </p:txBody>
      </p:sp>
    </p:spTree>
    <p:extLst>
      <p:ext uri="{BB962C8B-B14F-4D97-AF65-F5344CB8AC3E}">
        <p14:creationId xmlns:p14="http://schemas.microsoft.com/office/powerpoint/2010/main" val="1853634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E05A76-2624-4A6E-B4E6-8107A07CABC7}"/>
              </a:ext>
            </a:extLst>
          </p:cNvPr>
          <p:cNvSpPr>
            <a:spLocks noGrp="1"/>
          </p:cNvSpPr>
          <p:nvPr>
            <p:ph type="title"/>
          </p:nvPr>
        </p:nvSpPr>
        <p:spPr/>
        <p:txBody>
          <a:bodyPr/>
          <a:lstStyle/>
          <a:p>
            <a:r>
              <a:rPr lang="en-US" dirty="0"/>
              <a:t>Islamic Approaches to Resolution of Conflict</a:t>
            </a:r>
          </a:p>
        </p:txBody>
      </p:sp>
      <p:sp>
        <p:nvSpPr>
          <p:cNvPr id="5" name="Text Placeholder 4">
            <a:extLst>
              <a:ext uri="{FF2B5EF4-FFF2-40B4-BE49-F238E27FC236}">
                <a16:creationId xmlns:a16="http://schemas.microsoft.com/office/drawing/2014/main" id="{B5477650-4594-4228-81C3-87398E51006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01059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8A5E-E303-42D6-B4CD-971C2069DB29}"/>
              </a:ext>
            </a:extLst>
          </p:cNvPr>
          <p:cNvSpPr>
            <a:spLocks noGrp="1"/>
          </p:cNvSpPr>
          <p:nvPr>
            <p:ph type="title"/>
          </p:nvPr>
        </p:nvSpPr>
        <p:spPr/>
        <p:txBody>
          <a:bodyPr/>
          <a:lstStyle/>
          <a:p>
            <a:r>
              <a:rPr lang="en-US" dirty="0"/>
              <a:t>Failed Counter-Strategies</a:t>
            </a:r>
          </a:p>
        </p:txBody>
      </p:sp>
      <p:sp>
        <p:nvSpPr>
          <p:cNvPr id="3" name="Content Placeholder 2">
            <a:extLst>
              <a:ext uri="{FF2B5EF4-FFF2-40B4-BE49-F238E27FC236}">
                <a16:creationId xmlns:a16="http://schemas.microsoft.com/office/drawing/2014/main" id="{B635EF19-B756-4150-93AB-F109B000DDEA}"/>
              </a:ext>
            </a:extLst>
          </p:cNvPr>
          <p:cNvSpPr>
            <a:spLocks noGrp="1"/>
          </p:cNvSpPr>
          <p:nvPr>
            <p:ph idx="1"/>
          </p:nvPr>
        </p:nvSpPr>
        <p:spPr/>
        <p:txBody>
          <a:bodyPr/>
          <a:lstStyle/>
          <a:p>
            <a:pPr marL="0" indent="0">
              <a:buNone/>
            </a:pPr>
            <a:r>
              <a:rPr lang="en-US" dirty="0"/>
              <a:t>Madrassa Strategy:</a:t>
            </a:r>
          </a:p>
          <a:p>
            <a:r>
              <a:rPr lang="en-US" dirty="0"/>
              <a:t>Secularization: Differentiate between worldly &amp; religious knowledge</a:t>
            </a:r>
          </a:p>
          <a:p>
            <a:pPr marL="0" indent="0">
              <a:buNone/>
            </a:pPr>
            <a:endParaRPr lang="en-US" dirty="0"/>
          </a:p>
          <a:p>
            <a:pPr marL="0" indent="0">
              <a:buNone/>
            </a:pPr>
            <a:r>
              <a:rPr lang="en-US" dirty="0"/>
              <a:t>IIUI and IIUM:</a:t>
            </a:r>
          </a:p>
          <a:p>
            <a:r>
              <a:rPr lang="en-US" dirty="0"/>
              <a:t>Islamization of Knowledge: Integrate Western &amp; Islamic Knowledge</a:t>
            </a:r>
          </a:p>
          <a:p>
            <a:pPr marL="0" indent="0">
              <a:buNone/>
            </a:pPr>
            <a:r>
              <a:rPr lang="en-US" dirty="0"/>
              <a:t> </a:t>
            </a:r>
          </a:p>
          <a:p>
            <a:endParaRPr lang="en-US" dirty="0"/>
          </a:p>
        </p:txBody>
      </p:sp>
    </p:spTree>
    <p:extLst>
      <p:ext uri="{BB962C8B-B14F-4D97-AF65-F5344CB8AC3E}">
        <p14:creationId xmlns:p14="http://schemas.microsoft.com/office/powerpoint/2010/main" val="736203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76464-B492-4AF5-B506-A537D23A3B39}"/>
              </a:ext>
            </a:extLst>
          </p:cNvPr>
          <p:cNvSpPr>
            <a:spLocks noGrp="1"/>
          </p:cNvSpPr>
          <p:nvPr>
            <p:ph type="title"/>
          </p:nvPr>
        </p:nvSpPr>
        <p:spPr/>
        <p:txBody>
          <a:bodyPr/>
          <a:lstStyle/>
          <a:p>
            <a:r>
              <a:rPr lang="en-US" dirty="0"/>
              <a:t>Need of the time: Ghazali Strategy</a:t>
            </a:r>
          </a:p>
        </p:txBody>
      </p:sp>
      <p:sp>
        <p:nvSpPr>
          <p:cNvPr id="3" name="Content Placeholder 2">
            <a:extLst>
              <a:ext uri="{FF2B5EF4-FFF2-40B4-BE49-F238E27FC236}">
                <a16:creationId xmlns:a16="http://schemas.microsoft.com/office/drawing/2014/main" id="{90139D18-DB2D-4499-A306-FFFE65217FAB}"/>
              </a:ext>
            </a:extLst>
          </p:cNvPr>
          <p:cNvSpPr>
            <a:spLocks noGrp="1"/>
          </p:cNvSpPr>
          <p:nvPr>
            <p:ph idx="1"/>
          </p:nvPr>
        </p:nvSpPr>
        <p:spPr/>
        <p:txBody>
          <a:bodyPr/>
          <a:lstStyle/>
          <a:p>
            <a:pPr marL="0" indent="0">
              <a:buNone/>
            </a:pPr>
            <a:r>
              <a:rPr lang="en-US" dirty="0"/>
              <a:t>Three Part Strategy:</a:t>
            </a:r>
          </a:p>
          <a:p>
            <a:pPr marL="0" indent="0">
              <a:buNone/>
            </a:pPr>
            <a:r>
              <a:rPr lang="en-US" dirty="0"/>
              <a:t>1: Al-</a:t>
            </a:r>
            <a:r>
              <a:rPr lang="en-US" dirty="0" err="1"/>
              <a:t>Munqid</a:t>
            </a:r>
            <a:r>
              <a:rPr lang="en-US" dirty="0"/>
              <a:t> min al-</a:t>
            </a:r>
            <a:r>
              <a:rPr lang="en-US" dirty="0" err="1"/>
              <a:t>Dalal</a:t>
            </a:r>
            <a:r>
              <a:rPr lang="en-US" dirty="0"/>
              <a:t>: Deliverance from Error - </a:t>
            </a:r>
            <a:r>
              <a:rPr lang="en-US" dirty="0" err="1"/>
              <a:t>Tableegh</a:t>
            </a:r>
            <a:endParaRPr lang="en-US" dirty="0"/>
          </a:p>
          <a:p>
            <a:pPr marL="0" indent="0">
              <a:buNone/>
            </a:pPr>
            <a:r>
              <a:rPr lang="en-US" dirty="0"/>
              <a:t>2: </a:t>
            </a:r>
            <a:r>
              <a:rPr lang="en-US" dirty="0" err="1"/>
              <a:t>Tahafat</a:t>
            </a:r>
            <a:r>
              <a:rPr lang="en-US" dirty="0"/>
              <a:t> </a:t>
            </a:r>
            <a:r>
              <a:rPr lang="en-US" dirty="0" err="1"/>
              <a:t>alFalasifa</a:t>
            </a:r>
            <a:r>
              <a:rPr lang="en-US" dirty="0"/>
              <a:t>: Incoherence of Philosophers – rejection of Eurocentric Worldview</a:t>
            </a:r>
          </a:p>
          <a:p>
            <a:pPr marL="0" indent="0">
              <a:buNone/>
            </a:pPr>
            <a:r>
              <a:rPr lang="en-US" dirty="0"/>
              <a:t>3: </a:t>
            </a:r>
            <a:r>
              <a:rPr lang="en-US" dirty="0" err="1"/>
              <a:t>Ihya</a:t>
            </a:r>
            <a:r>
              <a:rPr lang="en-US" dirty="0"/>
              <a:t> </a:t>
            </a:r>
            <a:r>
              <a:rPr lang="en-US" dirty="0" err="1"/>
              <a:t>Uloomud</a:t>
            </a:r>
            <a:r>
              <a:rPr lang="en-US" dirty="0"/>
              <a:t> </a:t>
            </a:r>
            <a:r>
              <a:rPr lang="en-US" dirty="0" err="1"/>
              <a:t>Deen</a:t>
            </a:r>
            <a:r>
              <a:rPr lang="en-US" dirty="0"/>
              <a:t>: Revival of the Religious Science – providing empirical evidence and proof for Islamic Worldview. </a:t>
            </a:r>
          </a:p>
        </p:txBody>
      </p:sp>
    </p:spTree>
    <p:extLst>
      <p:ext uri="{BB962C8B-B14F-4D97-AF65-F5344CB8AC3E}">
        <p14:creationId xmlns:p14="http://schemas.microsoft.com/office/powerpoint/2010/main" val="1976378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782D6-9874-4C20-9322-4A7D45BA8311}"/>
              </a:ext>
            </a:extLst>
          </p:cNvPr>
          <p:cNvSpPr>
            <a:spLocks noGrp="1"/>
          </p:cNvSpPr>
          <p:nvPr>
            <p:ph type="title"/>
          </p:nvPr>
        </p:nvSpPr>
        <p:spPr/>
        <p:txBody>
          <a:bodyPr/>
          <a:lstStyle/>
          <a:p>
            <a:r>
              <a:rPr lang="en-US" dirty="0"/>
              <a:t>The Task Before Us:</a:t>
            </a:r>
          </a:p>
        </p:txBody>
      </p:sp>
      <p:sp>
        <p:nvSpPr>
          <p:cNvPr id="3" name="Content Placeholder 2">
            <a:extLst>
              <a:ext uri="{FF2B5EF4-FFF2-40B4-BE49-F238E27FC236}">
                <a16:creationId xmlns:a16="http://schemas.microsoft.com/office/drawing/2014/main" id="{A1911340-C80B-47C7-84B9-F7C90F91F74B}"/>
              </a:ext>
            </a:extLst>
          </p:cNvPr>
          <p:cNvSpPr>
            <a:spLocks noGrp="1"/>
          </p:cNvSpPr>
          <p:nvPr>
            <p:ph idx="1"/>
          </p:nvPr>
        </p:nvSpPr>
        <p:spPr/>
        <p:txBody>
          <a:bodyPr/>
          <a:lstStyle/>
          <a:p>
            <a:pPr marL="0" indent="0">
              <a:buNone/>
            </a:pPr>
            <a:r>
              <a:rPr lang="en-US" dirty="0"/>
              <a:t>My eyes were not dazzled by the brilliance of Western wisdom</a:t>
            </a:r>
          </a:p>
          <a:p>
            <a:pPr marL="0" indent="0">
              <a:buNone/>
            </a:pPr>
            <a:r>
              <a:rPr lang="en-US" dirty="0"/>
              <a:t>They were protected by the dust of </a:t>
            </a:r>
            <a:r>
              <a:rPr lang="en-US" dirty="0" err="1"/>
              <a:t>Madina</a:t>
            </a:r>
            <a:r>
              <a:rPr lang="en-US" dirty="0"/>
              <a:t> and Najaf</a:t>
            </a:r>
          </a:p>
          <a:p>
            <a:pPr marL="0" indent="0">
              <a:buNone/>
            </a:pPr>
            <a:endParaRPr lang="en-US" dirty="0"/>
          </a:p>
          <a:p>
            <a:pPr marL="0" indent="0">
              <a:buNone/>
            </a:pPr>
            <a:endParaRPr lang="en-US" dirty="0"/>
          </a:p>
        </p:txBody>
      </p:sp>
      <p:pic>
        <p:nvPicPr>
          <p:cNvPr id="5" name="Picture 4" descr="A picture containing text, clipart&#10;&#10;Description automatically generated">
            <a:extLst>
              <a:ext uri="{FF2B5EF4-FFF2-40B4-BE49-F238E27FC236}">
                <a16:creationId xmlns:a16="http://schemas.microsoft.com/office/drawing/2014/main" id="{B9E2569E-85D9-43B5-A524-A56718876E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818" y="3429000"/>
            <a:ext cx="7119256" cy="2148840"/>
          </a:xfrm>
          <a:prstGeom prst="rect">
            <a:avLst/>
          </a:prstGeom>
        </p:spPr>
      </p:pic>
    </p:spTree>
    <p:extLst>
      <p:ext uri="{BB962C8B-B14F-4D97-AF65-F5344CB8AC3E}">
        <p14:creationId xmlns:p14="http://schemas.microsoft.com/office/powerpoint/2010/main" val="988654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35FCD4-845D-4946-BE71-F73B7B9E85E6}"/>
              </a:ext>
            </a:extLst>
          </p:cNvPr>
          <p:cNvSpPr>
            <a:spLocks noGrp="1"/>
          </p:cNvSpPr>
          <p:nvPr>
            <p:ph type="title"/>
          </p:nvPr>
        </p:nvSpPr>
        <p:spPr/>
        <p:txBody>
          <a:bodyPr/>
          <a:lstStyle/>
          <a:p>
            <a:r>
              <a:rPr lang="en-US" dirty="0"/>
              <a:t>Articulating the Western Narrative</a:t>
            </a:r>
          </a:p>
        </p:txBody>
      </p:sp>
      <p:sp>
        <p:nvSpPr>
          <p:cNvPr id="5" name="Text Placeholder 4">
            <a:extLst>
              <a:ext uri="{FF2B5EF4-FFF2-40B4-BE49-F238E27FC236}">
                <a16:creationId xmlns:a16="http://schemas.microsoft.com/office/drawing/2014/main" id="{020049E8-3F8A-4BB7-BB0A-4003CAC8A76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24816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6C458-277C-443D-8896-926FC6DDF775}"/>
              </a:ext>
            </a:extLst>
          </p:cNvPr>
          <p:cNvSpPr>
            <a:spLocks noGrp="1"/>
          </p:cNvSpPr>
          <p:nvPr>
            <p:ph type="title"/>
          </p:nvPr>
        </p:nvSpPr>
        <p:spPr/>
        <p:txBody>
          <a:bodyPr/>
          <a:lstStyle/>
          <a:p>
            <a:r>
              <a:rPr lang="en-US" dirty="0"/>
              <a:t>Values: Western Education</a:t>
            </a:r>
          </a:p>
        </p:txBody>
      </p:sp>
      <p:sp>
        <p:nvSpPr>
          <p:cNvPr id="3" name="Content Placeholder 2">
            <a:extLst>
              <a:ext uri="{FF2B5EF4-FFF2-40B4-BE49-F238E27FC236}">
                <a16:creationId xmlns:a16="http://schemas.microsoft.com/office/drawing/2014/main" id="{72C81C1F-CA21-4929-8C1A-762E691E6273}"/>
              </a:ext>
            </a:extLst>
          </p:cNvPr>
          <p:cNvSpPr>
            <a:spLocks noGrp="1"/>
          </p:cNvSpPr>
          <p:nvPr>
            <p:ph idx="1"/>
          </p:nvPr>
        </p:nvSpPr>
        <p:spPr/>
        <p:txBody>
          <a:bodyPr/>
          <a:lstStyle/>
          <a:p>
            <a:r>
              <a:rPr lang="en-US" dirty="0"/>
              <a:t>Who created the Universe? No answer (by accident)</a:t>
            </a:r>
          </a:p>
          <a:p>
            <a:r>
              <a:rPr lang="en-US" dirty="0"/>
              <a:t>What is the purpose of creation of man? (no purpose)</a:t>
            </a:r>
          </a:p>
          <a:p>
            <a:r>
              <a:rPr lang="en-US" dirty="0"/>
              <a:t>What is the goal of our lives? (pleasure, luxury, power, fame)</a:t>
            </a:r>
          </a:p>
          <a:p>
            <a:r>
              <a:rPr lang="en-US" dirty="0"/>
              <a:t>What are rules of morality? (NONE – Machiavelli – rules used to keep public deceived, which allows rulers to rule). </a:t>
            </a:r>
          </a:p>
          <a:p>
            <a:r>
              <a:rPr lang="en-US" dirty="0"/>
              <a:t>How should our societies be constructed? (greed and competition)</a:t>
            </a:r>
          </a:p>
          <a:p>
            <a:r>
              <a:rPr lang="en-US" dirty="0"/>
              <a:t>International Arena: Survival of the Fittest. </a:t>
            </a:r>
          </a:p>
        </p:txBody>
      </p:sp>
    </p:spTree>
    <p:extLst>
      <p:ext uri="{BB962C8B-B14F-4D97-AF65-F5344CB8AC3E}">
        <p14:creationId xmlns:p14="http://schemas.microsoft.com/office/powerpoint/2010/main" val="3287499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6B83B-2407-4BA1-88FE-24B61F8909BE}"/>
              </a:ext>
            </a:extLst>
          </p:cNvPr>
          <p:cNvSpPr>
            <a:spLocks noGrp="1"/>
          </p:cNvSpPr>
          <p:nvPr>
            <p:ph type="title"/>
          </p:nvPr>
        </p:nvSpPr>
        <p:spPr/>
        <p:txBody>
          <a:bodyPr/>
          <a:lstStyle/>
          <a:p>
            <a:r>
              <a:rPr lang="en-US" dirty="0"/>
              <a:t>Eurocentric History</a:t>
            </a:r>
          </a:p>
        </p:txBody>
      </p:sp>
      <p:sp>
        <p:nvSpPr>
          <p:cNvPr id="3" name="Content Placeholder 2">
            <a:extLst>
              <a:ext uri="{FF2B5EF4-FFF2-40B4-BE49-F238E27FC236}">
                <a16:creationId xmlns:a16="http://schemas.microsoft.com/office/drawing/2014/main" id="{A184D70E-599B-4BD2-9F5A-D5E5704B62E0}"/>
              </a:ext>
            </a:extLst>
          </p:cNvPr>
          <p:cNvSpPr>
            <a:spLocks noGrp="1"/>
          </p:cNvSpPr>
          <p:nvPr>
            <p:ph idx="1"/>
          </p:nvPr>
        </p:nvSpPr>
        <p:spPr/>
        <p:txBody>
          <a:bodyPr/>
          <a:lstStyle/>
          <a:p>
            <a:r>
              <a:rPr lang="en-US" dirty="0"/>
              <a:t>Enlightenment of Europe starting from 16</a:t>
            </a:r>
            <a:r>
              <a:rPr lang="en-US" baseline="30000" dirty="0"/>
              <a:t>th</a:t>
            </a:r>
            <a:r>
              <a:rPr lang="en-US" dirty="0"/>
              <a:t> Century</a:t>
            </a:r>
          </a:p>
          <a:p>
            <a:r>
              <a:rPr lang="en-US" dirty="0"/>
              <a:t>Rise of Reason, Science, Technology, Democracy, Secular Faith</a:t>
            </a:r>
          </a:p>
          <a:p>
            <a:r>
              <a:rPr lang="en-US" dirty="0"/>
              <a:t>Spectacular Progress on all fronts, leaving behind all rest of humanity</a:t>
            </a:r>
          </a:p>
          <a:p>
            <a:r>
              <a:rPr lang="en-US" dirty="0"/>
              <a:t>Colonization of Globe to bring benefits of European civilization to all of humanity (The White Man’s Burden). </a:t>
            </a:r>
          </a:p>
          <a:p>
            <a:r>
              <a:rPr lang="en-US" dirty="0"/>
              <a:t>Developed Countries – waiting for the Under-developed countries to grow up and become like them. </a:t>
            </a:r>
          </a:p>
          <a:p>
            <a:r>
              <a:rPr lang="en-US" dirty="0"/>
              <a:t>There is only one path to progress. All Social Science is Western Social Science. There is no alternative TINA. </a:t>
            </a:r>
          </a:p>
        </p:txBody>
      </p:sp>
    </p:spTree>
    <p:extLst>
      <p:ext uri="{BB962C8B-B14F-4D97-AF65-F5344CB8AC3E}">
        <p14:creationId xmlns:p14="http://schemas.microsoft.com/office/powerpoint/2010/main" val="4125352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DA05D6-1FD5-4F2F-A257-FB936A9162B6}"/>
              </a:ext>
            </a:extLst>
          </p:cNvPr>
          <p:cNvSpPr>
            <a:spLocks noGrp="1"/>
          </p:cNvSpPr>
          <p:nvPr>
            <p:ph type="title"/>
          </p:nvPr>
        </p:nvSpPr>
        <p:spPr/>
        <p:txBody>
          <a:bodyPr/>
          <a:lstStyle/>
          <a:p>
            <a:r>
              <a:rPr lang="en-US" dirty="0"/>
              <a:t>Counter-Narrative: Part 1</a:t>
            </a:r>
            <a:br>
              <a:rPr lang="en-US" dirty="0"/>
            </a:br>
            <a:r>
              <a:rPr lang="en-US" dirty="0" err="1"/>
              <a:t>Tahafatul</a:t>
            </a:r>
            <a:r>
              <a:rPr lang="en-US" dirty="0"/>
              <a:t> </a:t>
            </a:r>
            <a:r>
              <a:rPr lang="en-US" dirty="0" err="1"/>
              <a:t>Falasafa</a:t>
            </a:r>
            <a:endParaRPr lang="en-US" dirty="0"/>
          </a:p>
        </p:txBody>
      </p:sp>
      <p:sp>
        <p:nvSpPr>
          <p:cNvPr id="5" name="Text Placeholder 4">
            <a:extLst>
              <a:ext uri="{FF2B5EF4-FFF2-40B4-BE49-F238E27FC236}">
                <a16:creationId xmlns:a16="http://schemas.microsoft.com/office/drawing/2014/main" id="{6D12EA4E-043E-4675-AE14-B193CE0C08F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98064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32BC6-EB13-4093-A1B3-AAB501043705}"/>
              </a:ext>
            </a:extLst>
          </p:cNvPr>
          <p:cNvSpPr>
            <a:spLocks noGrp="1"/>
          </p:cNvSpPr>
          <p:nvPr>
            <p:ph type="title"/>
          </p:nvPr>
        </p:nvSpPr>
        <p:spPr/>
        <p:txBody>
          <a:bodyPr/>
          <a:lstStyle/>
          <a:p>
            <a:r>
              <a:rPr lang="en-US" dirty="0"/>
              <a:t>Counter-Narrative</a:t>
            </a:r>
          </a:p>
        </p:txBody>
      </p:sp>
      <p:sp>
        <p:nvSpPr>
          <p:cNvPr id="3" name="Content Placeholder 2">
            <a:extLst>
              <a:ext uri="{FF2B5EF4-FFF2-40B4-BE49-F238E27FC236}">
                <a16:creationId xmlns:a16="http://schemas.microsoft.com/office/drawing/2014/main" id="{1A62E9A0-FB43-487E-9440-8B019A51C199}"/>
              </a:ext>
            </a:extLst>
          </p:cNvPr>
          <p:cNvSpPr>
            <a:spLocks noGrp="1"/>
          </p:cNvSpPr>
          <p:nvPr>
            <p:ph idx="1"/>
          </p:nvPr>
        </p:nvSpPr>
        <p:spPr/>
        <p:txBody>
          <a:bodyPr/>
          <a:lstStyle/>
          <a:p>
            <a:r>
              <a:rPr lang="en-US" dirty="0"/>
              <a:t>Pattern of History, described by Ibn-e-Khaldun: </a:t>
            </a:r>
            <a:r>
              <a:rPr lang="en-US" dirty="0" err="1"/>
              <a:t>Civlization</a:t>
            </a:r>
            <a:r>
              <a:rPr lang="en-US" dirty="0"/>
              <a:t> age and mature, become wrapped in luxury, defeated by young barbarians.</a:t>
            </a:r>
          </a:p>
          <a:p>
            <a:r>
              <a:rPr lang="en-US" dirty="0"/>
              <a:t>700 year old Islamic Civilization of Al-Andalus, defeated by barbarian European tribes. </a:t>
            </a:r>
          </a:p>
          <a:p>
            <a:r>
              <a:rPr lang="en-US" dirty="0"/>
              <a:t>Acquisition of books leads to European Enlightenment.</a:t>
            </a:r>
          </a:p>
          <a:p>
            <a:r>
              <a:rPr lang="en-US" dirty="0"/>
              <a:t>Breakup of Catholic Church, rise of Protestants.</a:t>
            </a:r>
          </a:p>
          <a:p>
            <a:r>
              <a:rPr lang="en-US" dirty="0"/>
              <a:t>Perpetual political/religious wars leads to public disenchantment</a:t>
            </a:r>
          </a:p>
          <a:p>
            <a:r>
              <a:rPr lang="en-US" dirty="0"/>
              <a:t>Barbaric, Savage and Violent colonization of the world – due to comparative advantage in violence, and Military Revolution</a:t>
            </a:r>
          </a:p>
        </p:txBody>
      </p:sp>
    </p:spTree>
    <p:extLst>
      <p:ext uri="{BB962C8B-B14F-4D97-AF65-F5344CB8AC3E}">
        <p14:creationId xmlns:p14="http://schemas.microsoft.com/office/powerpoint/2010/main" val="181467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06F2F-F971-4625-8B19-53F833AA66DF}"/>
              </a:ext>
            </a:extLst>
          </p:cNvPr>
          <p:cNvSpPr>
            <a:spLocks noGrp="1"/>
          </p:cNvSpPr>
          <p:nvPr>
            <p:ph type="title"/>
          </p:nvPr>
        </p:nvSpPr>
        <p:spPr/>
        <p:txBody>
          <a:bodyPr/>
          <a:lstStyle/>
          <a:p>
            <a:r>
              <a:rPr lang="en-US" dirty="0"/>
              <a:t>Counter-Narratives	</a:t>
            </a:r>
          </a:p>
        </p:txBody>
      </p:sp>
      <p:sp>
        <p:nvSpPr>
          <p:cNvPr id="3" name="Content Placeholder 2">
            <a:extLst>
              <a:ext uri="{FF2B5EF4-FFF2-40B4-BE49-F238E27FC236}">
                <a16:creationId xmlns:a16="http://schemas.microsoft.com/office/drawing/2014/main" id="{75E1ACDE-4EF2-4168-8636-12AF6A00E641}"/>
              </a:ext>
            </a:extLst>
          </p:cNvPr>
          <p:cNvSpPr>
            <a:spLocks noGrp="1"/>
          </p:cNvSpPr>
          <p:nvPr>
            <p:ph idx="1"/>
          </p:nvPr>
        </p:nvSpPr>
        <p:spPr/>
        <p:txBody>
          <a:bodyPr/>
          <a:lstStyle/>
          <a:p>
            <a:r>
              <a:rPr lang="en-US" dirty="0"/>
              <a:t>Moral Decline of West</a:t>
            </a:r>
          </a:p>
          <a:p>
            <a:r>
              <a:rPr lang="en-US" dirty="0"/>
              <a:t>Oppression of the Muslims</a:t>
            </a:r>
          </a:p>
          <a:p>
            <a:r>
              <a:rPr lang="en-US" dirty="0"/>
              <a:t>Tales of Muslim Heroism and Counter-Struggles</a:t>
            </a:r>
          </a:p>
          <a:p>
            <a:r>
              <a:rPr lang="en-US" dirty="0"/>
              <a:t>Oppression/Destruction of Other Cultures, and Tales of their resistance and heroism</a:t>
            </a:r>
          </a:p>
          <a:p>
            <a:r>
              <a:rPr lang="en-US" dirty="0"/>
              <a:t>The Narrative of Progress, replaced by death, destruction and doom of planet caused by excess greed.</a:t>
            </a:r>
          </a:p>
          <a:p>
            <a:r>
              <a:rPr lang="en-US" dirty="0"/>
              <a:t>Power of Propaganda. Iraq, Libya, Syria versus Islamic Terrorism.</a:t>
            </a:r>
          </a:p>
        </p:txBody>
      </p:sp>
    </p:spTree>
    <p:extLst>
      <p:ext uri="{BB962C8B-B14F-4D97-AF65-F5344CB8AC3E}">
        <p14:creationId xmlns:p14="http://schemas.microsoft.com/office/powerpoint/2010/main" val="565573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C70215-1A32-4E7D-AE78-1A100270BFFE}"/>
              </a:ext>
            </a:extLst>
          </p:cNvPr>
          <p:cNvSpPr>
            <a:spLocks noGrp="1"/>
          </p:cNvSpPr>
          <p:nvPr>
            <p:ph type="title"/>
          </p:nvPr>
        </p:nvSpPr>
        <p:spPr/>
        <p:txBody>
          <a:bodyPr/>
          <a:lstStyle/>
          <a:p>
            <a:r>
              <a:rPr lang="en-US" dirty="0"/>
              <a:t>Counter-Narrative Part 2</a:t>
            </a:r>
            <a:br>
              <a:rPr lang="en-US" dirty="0"/>
            </a:br>
            <a:r>
              <a:rPr lang="en-US" dirty="0" err="1"/>
              <a:t>Ihya</a:t>
            </a:r>
            <a:r>
              <a:rPr lang="en-US" dirty="0"/>
              <a:t> </a:t>
            </a:r>
            <a:r>
              <a:rPr lang="en-US" dirty="0" err="1"/>
              <a:t>Uloom</a:t>
            </a:r>
            <a:r>
              <a:rPr lang="en-US" dirty="0"/>
              <a:t> </a:t>
            </a:r>
            <a:r>
              <a:rPr lang="en-US" dirty="0" err="1"/>
              <a:t>ud</a:t>
            </a:r>
            <a:r>
              <a:rPr lang="en-US" dirty="0"/>
              <a:t> </a:t>
            </a:r>
            <a:r>
              <a:rPr lang="en-US" dirty="0" err="1"/>
              <a:t>Deen</a:t>
            </a:r>
            <a:endParaRPr lang="en-US" dirty="0"/>
          </a:p>
        </p:txBody>
      </p:sp>
      <p:sp>
        <p:nvSpPr>
          <p:cNvPr id="5" name="Text Placeholder 4">
            <a:extLst>
              <a:ext uri="{FF2B5EF4-FFF2-40B4-BE49-F238E27FC236}">
                <a16:creationId xmlns:a16="http://schemas.microsoft.com/office/drawing/2014/main" id="{EE8FD912-E21F-475C-8739-4BEB027B98E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26396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451B-6590-4AED-8D7E-3B5D7BB04C59}"/>
              </a:ext>
            </a:extLst>
          </p:cNvPr>
          <p:cNvSpPr>
            <a:spLocks noGrp="1"/>
          </p:cNvSpPr>
          <p:nvPr>
            <p:ph type="title"/>
          </p:nvPr>
        </p:nvSpPr>
        <p:spPr/>
        <p:txBody>
          <a:bodyPr/>
          <a:lstStyle/>
          <a:p>
            <a:r>
              <a:rPr lang="en-US" dirty="0"/>
              <a:t>The Meaning of Development</a:t>
            </a:r>
          </a:p>
        </p:txBody>
      </p:sp>
      <p:sp>
        <p:nvSpPr>
          <p:cNvPr id="3" name="Content Placeholder 2">
            <a:extLst>
              <a:ext uri="{FF2B5EF4-FFF2-40B4-BE49-F238E27FC236}">
                <a16:creationId xmlns:a16="http://schemas.microsoft.com/office/drawing/2014/main" id="{2B25CC7E-B54A-4CE5-8DBB-85E55FC6E3B2}"/>
              </a:ext>
            </a:extLst>
          </p:cNvPr>
          <p:cNvSpPr>
            <a:spLocks noGrp="1"/>
          </p:cNvSpPr>
          <p:nvPr>
            <p:ph idx="1"/>
          </p:nvPr>
        </p:nvSpPr>
        <p:spPr/>
        <p:txBody>
          <a:bodyPr/>
          <a:lstStyle/>
          <a:p>
            <a:pPr marL="0" indent="0">
              <a:buNone/>
            </a:pPr>
            <a:r>
              <a:rPr lang="en-US" dirty="0"/>
              <a:t>World was created for a purpose – a testing ground</a:t>
            </a:r>
          </a:p>
          <a:p>
            <a:pPr marL="0" indent="0">
              <a:buNone/>
            </a:pPr>
            <a:r>
              <a:rPr lang="en-US" dirty="0"/>
              <a:t>We are here to STRUGGLE against injustice</a:t>
            </a:r>
          </a:p>
          <a:p>
            <a:pPr marL="0" indent="0">
              <a:buNone/>
            </a:pPr>
            <a:r>
              <a:rPr lang="en-US" dirty="0"/>
              <a:t>Human lives have meaning; each one is infinitely precious</a:t>
            </a:r>
          </a:p>
          <a:p>
            <a:pPr marL="0" indent="0">
              <a:buNone/>
            </a:pPr>
            <a:r>
              <a:rPr lang="en-US" dirty="0"/>
              <a:t>Goal of Society – enable development of inherent capabilities and potentials of every human being. HUMAN DEVELOPMENT </a:t>
            </a:r>
          </a:p>
          <a:p>
            <a:pPr marL="0" indent="0">
              <a:buNone/>
            </a:pPr>
            <a:r>
              <a:rPr lang="en-US" dirty="0"/>
              <a:t>Human behavior – we are sons and daughters of Adam &amp; Eve.</a:t>
            </a:r>
          </a:p>
          <a:p>
            <a:pPr marL="0" indent="0">
              <a:buNone/>
            </a:pPr>
            <a:r>
              <a:rPr lang="en-US" dirty="0"/>
              <a:t>Do NOT allow divisions on basis of race, language, geography, nationality</a:t>
            </a:r>
          </a:p>
        </p:txBody>
      </p:sp>
    </p:spTree>
    <p:extLst>
      <p:ext uri="{BB962C8B-B14F-4D97-AF65-F5344CB8AC3E}">
        <p14:creationId xmlns:p14="http://schemas.microsoft.com/office/powerpoint/2010/main" val="2170112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18ADC-6453-4EA2-AAF3-50043428DC8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0FBE2CA-B79A-4C15-8A8E-249C0FAE7FF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36360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9024B-704D-4097-828B-1B7C14F639D1}"/>
              </a:ext>
            </a:extLst>
          </p:cNvPr>
          <p:cNvSpPr>
            <a:spLocks noGrp="1"/>
          </p:cNvSpPr>
          <p:nvPr>
            <p:ph type="title"/>
          </p:nvPr>
        </p:nvSpPr>
        <p:spPr/>
        <p:txBody>
          <a:bodyPr/>
          <a:lstStyle/>
          <a:p>
            <a:r>
              <a:rPr lang="en-US" dirty="0"/>
              <a:t>Central Message of Islam:</a:t>
            </a:r>
            <a:br>
              <a:rPr lang="en-US" dirty="0"/>
            </a:br>
            <a:r>
              <a:rPr lang="en-US" dirty="0"/>
              <a:t>Just as needed today, as 14 centuries ago!</a:t>
            </a:r>
          </a:p>
        </p:txBody>
      </p:sp>
      <p:sp>
        <p:nvSpPr>
          <p:cNvPr id="3" name="Content Placeholder 2">
            <a:extLst>
              <a:ext uri="{FF2B5EF4-FFF2-40B4-BE49-F238E27FC236}">
                <a16:creationId xmlns:a16="http://schemas.microsoft.com/office/drawing/2014/main" id="{6EF74F55-5DC0-4A01-8527-B7DA4B2031C7}"/>
              </a:ext>
            </a:extLst>
          </p:cNvPr>
          <p:cNvSpPr>
            <a:spLocks noGrp="1"/>
          </p:cNvSpPr>
          <p:nvPr>
            <p:ph idx="1"/>
          </p:nvPr>
        </p:nvSpPr>
        <p:spPr/>
        <p:txBody>
          <a:bodyPr>
            <a:normAutofit fontScale="85000" lnSpcReduction="10000"/>
          </a:bodyPr>
          <a:lstStyle/>
          <a:p>
            <a:pPr algn="l" fontAlgn="base">
              <a:buFont typeface="+mj-lt"/>
              <a:buAutoNum type="arabicPeriod"/>
            </a:pPr>
            <a:r>
              <a:rPr lang="en-US" b="0" i="0" dirty="0">
                <a:solidFill>
                  <a:srgbClr val="373737"/>
                </a:solidFill>
                <a:effectLst/>
                <a:latin typeface="inherit"/>
              </a:rPr>
              <a:t>Excellence in Conduct. The best Muslim is the one who has the best conduct.</a:t>
            </a:r>
          </a:p>
          <a:p>
            <a:pPr algn="l" fontAlgn="base">
              <a:buFont typeface="+mj-lt"/>
              <a:buAutoNum type="arabicPeriod"/>
            </a:pPr>
            <a:r>
              <a:rPr lang="en-US" b="0" i="0" dirty="0">
                <a:solidFill>
                  <a:srgbClr val="373737"/>
                </a:solidFill>
                <a:effectLst/>
                <a:latin typeface="inherit"/>
              </a:rPr>
              <a:t>Mercy to all Nations: We have the welfare of the entire humankind in our hearts. This is the responsibility entrusted to the Ummah of Muslims.</a:t>
            </a:r>
          </a:p>
          <a:p>
            <a:pPr algn="l" fontAlgn="base">
              <a:buFont typeface="+mj-lt"/>
              <a:buAutoNum type="arabicPeriod"/>
            </a:pPr>
            <a:r>
              <a:rPr lang="en-US" b="0" i="0" dirty="0">
                <a:solidFill>
                  <a:srgbClr val="373737"/>
                </a:solidFill>
                <a:effectLst/>
                <a:latin typeface="inherit"/>
              </a:rPr>
              <a:t>All men and women are brothers and sisters, born of Adam and </a:t>
            </a:r>
            <a:r>
              <a:rPr lang="en-US" b="0" i="0" dirty="0" err="1">
                <a:solidFill>
                  <a:srgbClr val="373737"/>
                </a:solidFill>
                <a:effectLst/>
                <a:latin typeface="inherit"/>
              </a:rPr>
              <a:t>Hawwa</a:t>
            </a:r>
            <a:r>
              <a:rPr lang="en-US" b="0" i="0" dirty="0">
                <a:solidFill>
                  <a:srgbClr val="373737"/>
                </a:solidFill>
                <a:effectLst/>
                <a:latin typeface="inherit"/>
              </a:rPr>
              <a:t>. We are all equal, and we are responsible for each other.</a:t>
            </a:r>
          </a:p>
          <a:p>
            <a:pPr algn="l" fontAlgn="base">
              <a:buFont typeface="+mj-lt"/>
              <a:buAutoNum type="arabicPeriod"/>
            </a:pPr>
            <a:r>
              <a:rPr lang="en-US" b="0" i="0" dirty="0">
                <a:solidFill>
                  <a:srgbClr val="373737"/>
                </a:solidFill>
                <a:effectLst/>
                <a:latin typeface="inherit"/>
              </a:rPr>
              <a:t>Power is given to us to HELP the oppressed, not to oppress.</a:t>
            </a:r>
          </a:p>
          <a:p>
            <a:pPr algn="l" fontAlgn="base">
              <a:buFont typeface="+mj-lt"/>
              <a:buAutoNum type="arabicPeriod"/>
            </a:pPr>
            <a:r>
              <a:rPr lang="en-US" b="0" i="0" dirty="0">
                <a:solidFill>
                  <a:srgbClr val="373737"/>
                </a:solidFill>
                <a:effectLst/>
                <a:latin typeface="inherit"/>
              </a:rPr>
              <a:t>Wealth is given to us so that we can help the needy, not to flaunt it like </a:t>
            </a:r>
            <a:r>
              <a:rPr lang="en-US" b="0" i="0" dirty="0" err="1">
                <a:solidFill>
                  <a:srgbClr val="373737"/>
                </a:solidFill>
                <a:effectLst/>
                <a:latin typeface="inherit"/>
              </a:rPr>
              <a:t>Qaroon</a:t>
            </a:r>
            <a:endParaRPr lang="en-US" b="0" i="0" dirty="0">
              <a:solidFill>
                <a:srgbClr val="373737"/>
              </a:solidFill>
              <a:effectLst/>
              <a:latin typeface="inherit"/>
            </a:endParaRPr>
          </a:p>
          <a:p>
            <a:pPr algn="l" fontAlgn="base">
              <a:buFont typeface="+mj-lt"/>
              <a:buAutoNum type="arabicPeriod"/>
            </a:pPr>
            <a:r>
              <a:rPr lang="en-US" b="0" i="0" dirty="0">
                <a:solidFill>
                  <a:srgbClr val="373737"/>
                </a:solidFill>
                <a:effectLst/>
                <a:latin typeface="inherit"/>
              </a:rPr>
              <a:t>The leader of a nation is the servant of the people.</a:t>
            </a:r>
          </a:p>
          <a:p>
            <a:pPr algn="l" fontAlgn="base">
              <a:buFont typeface="+mj-lt"/>
              <a:buAutoNum type="arabicPeriod"/>
            </a:pPr>
            <a:r>
              <a:rPr lang="en-US" b="0" i="0" dirty="0">
                <a:solidFill>
                  <a:srgbClr val="373737"/>
                </a:solidFill>
                <a:effectLst/>
                <a:latin typeface="inherit"/>
              </a:rPr>
              <a:t>All creation is the family of God. The way to get near to God is to be of service to the Creation</a:t>
            </a:r>
          </a:p>
          <a:p>
            <a:pPr marL="0" indent="0">
              <a:buNone/>
            </a:pPr>
            <a:r>
              <a:rPr lang="en-US" dirty="0"/>
              <a:t> </a:t>
            </a:r>
          </a:p>
        </p:txBody>
      </p:sp>
    </p:spTree>
    <p:extLst>
      <p:ext uri="{BB962C8B-B14F-4D97-AF65-F5344CB8AC3E}">
        <p14:creationId xmlns:p14="http://schemas.microsoft.com/office/powerpoint/2010/main" val="423183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7928E-AADF-41FD-A42B-7B387ED0012A}"/>
              </a:ext>
            </a:extLst>
          </p:cNvPr>
          <p:cNvSpPr>
            <a:spLocks noGrp="1"/>
          </p:cNvSpPr>
          <p:nvPr>
            <p:ph type="title"/>
          </p:nvPr>
        </p:nvSpPr>
        <p:spPr/>
        <p:txBody>
          <a:bodyPr/>
          <a:lstStyle/>
          <a:p>
            <a:r>
              <a:rPr lang="en-US" dirty="0"/>
              <a:t>What we need to do:</a:t>
            </a:r>
          </a:p>
        </p:txBody>
      </p:sp>
      <p:sp>
        <p:nvSpPr>
          <p:cNvPr id="3" name="Content Placeholder 2">
            <a:extLst>
              <a:ext uri="{FF2B5EF4-FFF2-40B4-BE49-F238E27FC236}">
                <a16:creationId xmlns:a16="http://schemas.microsoft.com/office/drawing/2014/main" id="{93A6299A-0B61-4036-ADAE-0427FB72701F}"/>
              </a:ext>
            </a:extLst>
          </p:cNvPr>
          <p:cNvSpPr>
            <a:spLocks noGrp="1"/>
          </p:cNvSpPr>
          <p:nvPr>
            <p:ph idx="1"/>
          </p:nvPr>
        </p:nvSpPr>
        <p:spPr/>
        <p:txBody>
          <a:bodyPr/>
          <a:lstStyle/>
          <a:p>
            <a:r>
              <a:rPr lang="en-US" dirty="0"/>
              <a:t>Internal, Spiritual, Revolution: Strengthening of Faith in Allah &amp; Book</a:t>
            </a:r>
          </a:p>
          <a:p>
            <a:r>
              <a:rPr lang="en-US" dirty="0"/>
              <a:t>Struggle with External World in dimensions where we can make a difference</a:t>
            </a:r>
          </a:p>
          <a:p>
            <a:r>
              <a:rPr lang="en-US" dirty="0"/>
              <a:t>Abandonment of vain efforts</a:t>
            </a:r>
          </a:p>
          <a:p>
            <a:r>
              <a:rPr lang="en-US" dirty="0"/>
              <a:t>Replacement of Goal-Oriented worldview </a:t>
            </a:r>
            <a:r>
              <a:rPr lang="en-US"/>
              <a:t>with Journey-Oriented View</a:t>
            </a:r>
            <a:endParaRPr lang="en-US" dirty="0"/>
          </a:p>
        </p:txBody>
      </p:sp>
    </p:spTree>
    <p:extLst>
      <p:ext uri="{BB962C8B-B14F-4D97-AF65-F5344CB8AC3E}">
        <p14:creationId xmlns:p14="http://schemas.microsoft.com/office/powerpoint/2010/main" val="10504642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1139</TotalTime>
  <Words>1293</Words>
  <Application>Microsoft Office PowerPoint</Application>
  <PresentationFormat>Widescreen</PresentationFormat>
  <Paragraphs>99</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arial</vt:lpstr>
      <vt:lpstr>Calibri</vt:lpstr>
      <vt:lpstr>Calibri Light</vt:lpstr>
      <vt:lpstr>Helvetica Neue</vt:lpstr>
      <vt:lpstr>inherit</vt:lpstr>
      <vt:lpstr>Office Theme</vt:lpstr>
      <vt:lpstr>Islamic Worldview</vt:lpstr>
      <vt:lpstr>Conflicting Worldview: Islamic &amp; Western (Eurocentric)</vt:lpstr>
      <vt:lpstr>Worldview: Conceptual Framework for UNDERSTANDING the world around us</vt:lpstr>
      <vt:lpstr>The Islamic Worldview</vt:lpstr>
      <vt:lpstr>Western/Eurocentric Worldview</vt:lpstr>
      <vt:lpstr>Our Dual Heritage: Divides Heart &amp; Head</vt:lpstr>
      <vt:lpstr>Deep &amp; Dramatic Conflict</vt:lpstr>
      <vt:lpstr>Modern education is BUILT on Eurocentric Foundations</vt:lpstr>
      <vt:lpstr>SECULAR MODERN RESOLUTION of conflict</vt:lpstr>
      <vt:lpstr>Islamic Approaches to Resolution of Conflict</vt:lpstr>
      <vt:lpstr>Failed Counter-Strategies</vt:lpstr>
      <vt:lpstr>Need of the time: Ghazali Strategy</vt:lpstr>
      <vt:lpstr>The Task Before Us:</vt:lpstr>
      <vt:lpstr>Articulating the Western Narrative</vt:lpstr>
      <vt:lpstr>Values: Western Education</vt:lpstr>
      <vt:lpstr>Eurocentric History</vt:lpstr>
      <vt:lpstr>Counter-Narrative: Part 1 Tahafatul Falasafa</vt:lpstr>
      <vt:lpstr>Counter-Narrative</vt:lpstr>
      <vt:lpstr>Counter-Narratives </vt:lpstr>
      <vt:lpstr>Counter-Narrative Part 2 Ihya Uloom ud Deen</vt:lpstr>
      <vt:lpstr>The Meaning of Development</vt:lpstr>
      <vt:lpstr>PowerPoint Presentation</vt:lpstr>
      <vt:lpstr>Central Message of Islam: Just as needed today, as 14 centuries ago!</vt:lpstr>
      <vt:lpstr>What we need to 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Islamic Worldview</dc:title>
  <dc:creator>Asad Zaman</dc:creator>
  <cp:lastModifiedBy>Asad Zaman</cp:lastModifiedBy>
  <cp:revision>54</cp:revision>
  <dcterms:created xsi:type="dcterms:W3CDTF">2021-01-29T11:35:02Z</dcterms:created>
  <dcterms:modified xsi:type="dcterms:W3CDTF">2021-01-30T06:37:17Z</dcterms:modified>
</cp:coreProperties>
</file>